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4"/>
  </p:notesMasterIdLst>
  <p:sldIdLst>
    <p:sldId id="256" r:id="rId2"/>
    <p:sldId id="264" r:id="rId3"/>
    <p:sldId id="266" r:id="rId4"/>
    <p:sldId id="257" r:id="rId5"/>
    <p:sldId id="258" r:id="rId6"/>
    <p:sldId id="265" r:id="rId7"/>
    <p:sldId id="259" r:id="rId8"/>
    <p:sldId id="269" r:id="rId9"/>
    <p:sldId id="267" r:id="rId10"/>
    <p:sldId id="268" r:id="rId11"/>
    <p:sldId id="271" r:id="rId12"/>
    <p:sldId id="272" r:id="rId13"/>
    <p:sldId id="273" r:id="rId14"/>
    <p:sldId id="270" r:id="rId15"/>
    <p:sldId id="274" r:id="rId16"/>
    <p:sldId id="275" r:id="rId17"/>
    <p:sldId id="276" r:id="rId18"/>
    <p:sldId id="277" r:id="rId19"/>
    <p:sldId id="290" r:id="rId20"/>
    <p:sldId id="278" r:id="rId21"/>
    <p:sldId id="279" r:id="rId22"/>
    <p:sldId id="280" r:id="rId23"/>
    <p:sldId id="289" r:id="rId24"/>
    <p:sldId id="281" r:id="rId25"/>
    <p:sldId id="282" r:id="rId26"/>
    <p:sldId id="261" r:id="rId27"/>
    <p:sldId id="284" r:id="rId28"/>
    <p:sldId id="285" r:id="rId29"/>
    <p:sldId id="287" r:id="rId30"/>
    <p:sldId id="286" r:id="rId31"/>
    <p:sldId id="288" r:id="rId32"/>
    <p:sldId id="283" r:id="rId33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-129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media/media3.avi>
</file>

<file path=ppt/media/media4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A718A8-E0A6-4760-A7AC-207003FE5509}" type="datetimeFigureOut">
              <a:rPr kumimoji="1" lang="ja-JP" altLang="en-US" smtClean="0"/>
              <a:t>2020/11/12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754D0C-CD96-46AD-8B2B-5454076738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73091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54D0C-CD96-46AD-8B2B-5454076738E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886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E2A33-C8D9-49DE-815F-04156500DFEE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3BE85-C3E0-4BE1-BAEF-60FA615EB4C2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EE802-BD8A-4CA9-8745-F4E1E44E80BB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2020/11/12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B3C6B-DF39-4987-891C-53557E2DFEBF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122D4-1A9E-4DDE-AB29-B57AFEEBCCC5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E259F-0C16-45EA-B53D-79AE561DD715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9E3BB-EE56-4869-AC13-0585E5DD124A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E3DF2-F91C-4414-9F92-7162FA5FFC61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8A302-669C-4FA0-A60F-A074770F9A53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0E8C-4357-4B7F-A9DA-163292D14131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930564B1-5F3B-493A-A9F2-2B8806B49C9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606C01DB-F510-4FE4-80B7-1577C36CBD6E}" type="datetime1">
              <a:rPr kumimoji="1" lang="ja-JP" altLang="en-US" smtClean="0"/>
              <a:t>2020/11/12</a:t>
            </a:fld>
            <a:endParaRPr kumimoji="1" lang="ja-JP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iming>
    <p:tnLst>
      <p:par>
        <p:cTn id="1" dur="indefinite" restart="never" nodeType="tmRoot"/>
      </p:par>
    </p:tnLst>
  </p:timing>
  <p:hf hdr="0" ftr="0"/>
  <p:txStyles>
    <p:titleStyle>
      <a:lvl1pPr algn="l" defTabSz="914400" rtl="0" eaLnBrk="1" latinLnBrk="0" hangingPunct="1">
        <a:spcBef>
          <a:spcPct val="0"/>
        </a:spcBef>
        <a:buNone/>
        <a:defRPr kumimoji="1"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kumimoji="1"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318194" y="1689908"/>
            <a:ext cx="7543800" cy="2593975"/>
          </a:xfrm>
        </p:spPr>
        <p:txBody>
          <a:bodyPr/>
          <a:lstStyle/>
          <a:p>
            <a:r>
              <a:rPr lang="en-US" altLang="ja-JP" sz="7200" dirty="0" err="1">
                <a:latin typeface="Segoe UI Black" panose="020B0A02040204020203" pitchFamily="34" charset="0"/>
                <a:ea typeface="Segoe UI Black" panose="020B0A02040204020203" pitchFamily="34" charset="0"/>
              </a:rPr>
              <a:t>EverythingEater</a:t>
            </a:r>
            <a:endParaRPr kumimoji="1" lang="ja-JP" altLang="en-US" sz="7200" dirty="0">
              <a:latin typeface="Segoe UI Black" panose="020B0A02040204020203" pitchFamily="34" charset="0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</a:t>
            </a:fld>
            <a:endParaRPr kumimoji="1" lang="ja-JP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631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6" name="日付プレースホルダー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91671-3BC3-448D-8635-D9546D74EE95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6660232" y="4882763"/>
            <a:ext cx="2068944" cy="106680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r"/>
            <a:r>
              <a:rPr kumimoji="1" lang="en-US" altLang="ja-JP" sz="2800" dirty="0" smtClean="0">
                <a:solidFill>
                  <a:schemeClr val="tx1"/>
                </a:solidFill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2020/11/07</a:t>
            </a:r>
          </a:p>
          <a:p>
            <a:pPr algn="r"/>
            <a:r>
              <a:rPr lang="ja-JP" altLang="en-US" sz="2800" dirty="0" smtClean="0">
                <a:solidFill>
                  <a:schemeClr val="tx1"/>
                </a:solidFill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本城佳樹</a:t>
            </a:r>
            <a:endParaRPr kumimoji="1" lang="ja-JP" altLang="en-US" sz="2800" dirty="0">
              <a:solidFill>
                <a:schemeClr val="tx1"/>
              </a:solidFill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2138884" y="5154553"/>
            <a:ext cx="4873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800" dirty="0">
                <a:solidFill>
                  <a:schemeClr val="bg1"/>
                </a:solidFill>
                <a:latin typeface="Impact" panose="020B0806030902050204" pitchFamily="34" charset="0"/>
              </a:rPr>
              <a:t>Start the announcement</a:t>
            </a:r>
            <a:endParaRPr kumimoji="1" lang="ja-JP" altLang="en-US" sz="2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099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独自性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（</a:t>
            </a:r>
            <a:r>
              <a:rPr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1/3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）</a:t>
            </a:r>
            <a:r>
              <a:rPr kumimoji="1"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	</a:t>
            </a:r>
            <a:endParaRPr kumimoji="1" lang="ja-JP" altLang="en-US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95536" y="1795383"/>
            <a:ext cx="7620000" cy="1656184"/>
          </a:xfrm>
        </p:spPr>
        <p:txBody>
          <a:bodyPr>
            <a:normAutofit/>
          </a:bodyPr>
          <a:lstStyle/>
          <a:p>
            <a:r>
              <a:rPr kumimoji="1" lang="ja-JP" altLang="en-US" sz="2800" dirty="0" smtClean="0"/>
              <a:t>スペースキーで分裂</a:t>
            </a:r>
            <a:endParaRPr kumimoji="1" lang="en-US" altLang="ja-JP" sz="2800" dirty="0" smtClean="0"/>
          </a:p>
          <a:p>
            <a:pPr lvl="1"/>
            <a:r>
              <a:rPr lang="ja-JP" altLang="en-US" sz="2600" dirty="0" smtClean="0"/>
              <a:t>自機</a:t>
            </a:r>
            <a:r>
              <a:rPr lang="ja-JP" altLang="en-US" sz="2600" dirty="0"/>
              <a:t>が増えること</a:t>
            </a:r>
            <a:r>
              <a:rPr lang="ja-JP" altLang="en-US" sz="2600" dirty="0" smtClean="0"/>
              <a:t>で「</a:t>
            </a:r>
            <a:r>
              <a:rPr lang="ja-JP" altLang="en-US" sz="2600" dirty="0" smtClean="0">
                <a:solidFill>
                  <a:srgbClr val="002060"/>
                </a:solidFill>
              </a:rPr>
              <a:t>食べる</a:t>
            </a:r>
            <a:r>
              <a:rPr lang="ja-JP" altLang="en-US" sz="2600" dirty="0" smtClean="0"/>
              <a:t>」</a:t>
            </a:r>
            <a:r>
              <a:rPr lang="ja-JP" altLang="en-US" sz="2600" dirty="0" smtClean="0">
                <a:solidFill>
                  <a:srgbClr val="FF0000"/>
                </a:solidFill>
              </a:rPr>
              <a:t>効率</a:t>
            </a:r>
            <a:r>
              <a:rPr lang="ja-JP" altLang="en-US" sz="2600" dirty="0" err="1">
                <a:solidFill>
                  <a:srgbClr val="FF0000"/>
                </a:solidFill>
              </a:rPr>
              <a:t>あっぷ</a:t>
            </a:r>
            <a:r>
              <a:rPr lang="ja-JP" altLang="en-US" sz="2600" dirty="0" smtClean="0"/>
              <a:t>！</a:t>
            </a:r>
            <a:endParaRPr lang="en-US" altLang="ja-JP" sz="2600" dirty="0" smtClean="0"/>
          </a:p>
          <a:p>
            <a:pPr lvl="1"/>
            <a:r>
              <a:rPr kumimoji="1" lang="ja-JP" altLang="en-US" sz="2600" dirty="0"/>
              <a:t>いっぱい増えて</a:t>
            </a:r>
            <a:r>
              <a:rPr kumimoji="1" lang="ja-JP" altLang="en-US" sz="2600" dirty="0">
                <a:solidFill>
                  <a:srgbClr val="FF0000"/>
                </a:solidFill>
              </a:rPr>
              <a:t>楽しい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2020/11/12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95536" y="1268760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分裂</a:t>
            </a:r>
            <a:endParaRPr kumimoji="1" lang="ja-JP" altLang="en-US" sz="3600" u="sng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DiviMoveCon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3648" y="3284984"/>
            <a:ext cx="6023195" cy="340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407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独自性</a:t>
            </a:r>
            <a:r>
              <a:rPr kumimoji="1" lang="en-US" altLang="ja-JP" dirty="0" smtClean="0"/>
              <a:t>	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（</a:t>
            </a:r>
            <a:r>
              <a:rPr lang="en-US" altLang="ja-JP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2</a:t>
            </a:r>
            <a:r>
              <a:rPr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/3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）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95536" y="1795383"/>
            <a:ext cx="7620000" cy="1656184"/>
          </a:xfrm>
        </p:spPr>
        <p:txBody>
          <a:bodyPr>
            <a:normAutofit/>
          </a:bodyPr>
          <a:lstStyle/>
          <a:p>
            <a:r>
              <a:rPr kumimoji="1" lang="en-US" altLang="ja-JP" sz="2800" dirty="0" smtClean="0">
                <a:latin typeface="+mj-ea"/>
                <a:ea typeface="+mj-ea"/>
              </a:rPr>
              <a:t>L-SHIFT</a:t>
            </a:r>
            <a:r>
              <a:rPr kumimoji="1" lang="ja-JP" altLang="en-US" sz="2800" dirty="0" smtClean="0">
                <a:latin typeface="+mj-ea"/>
                <a:ea typeface="+mj-ea"/>
              </a:rPr>
              <a:t>で合体</a:t>
            </a:r>
            <a:endParaRPr kumimoji="1" lang="en-US" altLang="ja-JP" sz="2800" dirty="0" smtClean="0">
              <a:latin typeface="+mj-ea"/>
              <a:ea typeface="+mj-ea"/>
            </a:endParaRPr>
          </a:p>
          <a:p>
            <a:pPr lvl="1"/>
            <a:r>
              <a:rPr kumimoji="1" lang="ja-JP" altLang="en-US" sz="2600" dirty="0" smtClean="0"/>
              <a:t>増えた自機を一瞬で</a:t>
            </a:r>
            <a:r>
              <a:rPr kumimoji="1" lang="ja-JP" altLang="en-US" sz="2600" dirty="0" smtClean="0">
                <a:solidFill>
                  <a:srgbClr val="FF0000"/>
                </a:solidFill>
              </a:rPr>
              <a:t>吸収</a:t>
            </a:r>
            <a:endParaRPr kumimoji="1" lang="en-US" altLang="ja-JP" sz="2600" dirty="0" smtClean="0">
              <a:solidFill>
                <a:srgbClr val="FF0000"/>
              </a:solidFill>
            </a:endParaRPr>
          </a:p>
          <a:p>
            <a:pPr lvl="1"/>
            <a:r>
              <a:rPr kumimoji="1" lang="ja-JP" altLang="en-US" sz="2600" dirty="0" smtClean="0"/>
              <a:t>一気に大きくなり</a:t>
            </a:r>
            <a:r>
              <a:rPr kumimoji="1" lang="ja-JP" altLang="en-US" sz="2600" dirty="0" smtClean="0">
                <a:solidFill>
                  <a:srgbClr val="FF0000"/>
                </a:solidFill>
              </a:rPr>
              <a:t>楽しい</a:t>
            </a:r>
            <a:endParaRPr kumimoji="1" lang="ja-JP" altLang="en-US" sz="2600" dirty="0">
              <a:solidFill>
                <a:srgbClr val="FF0000"/>
              </a:solidFill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2020/11/12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95536" y="1268760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合体</a:t>
            </a:r>
            <a:endParaRPr kumimoji="1" lang="ja-JP" altLang="en-US" sz="3600" u="sng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AbsorbMoveCon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61619" y="3284983"/>
            <a:ext cx="6120680" cy="345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783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48842" y="113751"/>
            <a:ext cx="7620000" cy="1143000"/>
          </a:xfrm>
        </p:spPr>
        <p:txBody>
          <a:bodyPr/>
          <a:lstStyle/>
          <a:p>
            <a:r>
              <a:rPr kumimoji="1" lang="ja-JP" altLang="en-US" dirty="0" smtClean="0"/>
              <a:t>独自性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（</a:t>
            </a:r>
            <a:r>
              <a:rPr lang="en-US" altLang="ja-JP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3</a:t>
            </a:r>
            <a:r>
              <a:rPr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/3</a:t>
            </a:r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） 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79512" y="1657665"/>
            <a:ext cx="4271747" cy="1656184"/>
          </a:xfrm>
        </p:spPr>
        <p:txBody>
          <a:bodyPr>
            <a:normAutofit/>
          </a:bodyPr>
          <a:lstStyle/>
          <a:p>
            <a:r>
              <a:rPr kumimoji="1" lang="ja-JP" altLang="en-US" sz="2600" dirty="0" smtClean="0"/>
              <a:t>ステージのアイテムだけでなく</a:t>
            </a:r>
            <a:r>
              <a:rPr kumimoji="1" lang="ja-JP" altLang="en-US" sz="2600" dirty="0" smtClean="0">
                <a:solidFill>
                  <a:srgbClr val="002060"/>
                </a:solidFill>
              </a:rPr>
              <a:t>テキスト</a:t>
            </a:r>
            <a:r>
              <a:rPr kumimoji="1" lang="ja-JP" altLang="en-US" sz="2600" dirty="0" smtClean="0"/>
              <a:t>も</a:t>
            </a:r>
            <a:endParaRPr kumimoji="1" lang="en-US" altLang="ja-JP" sz="2600" dirty="0" smtClean="0"/>
          </a:p>
          <a:p>
            <a:r>
              <a:rPr lang="ja-JP" altLang="en-US" sz="2600" dirty="0"/>
              <a:t>分裂した</a:t>
            </a:r>
            <a:r>
              <a:rPr lang="ja-JP" altLang="en-US" sz="2600" dirty="0">
                <a:solidFill>
                  <a:srgbClr val="002060"/>
                </a:solidFill>
              </a:rPr>
              <a:t>自分</a:t>
            </a:r>
            <a:r>
              <a:rPr lang="ja-JP" altLang="en-US" sz="2600" dirty="0" smtClean="0">
                <a:solidFill>
                  <a:srgbClr val="002060"/>
                </a:solidFill>
              </a:rPr>
              <a:t>自身</a:t>
            </a:r>
            <a:r>
              <a:rPr lang="ja-JP" altLang="en-US" sz="2600" dirty="0"/>
              <a:t>さえも</a:t>
            </a:r>
            <a:endParaRPr lang="en-US" altLang="ja-JP" sz="2600" dirty="0" smtClean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2020/11/12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79512" y="1052736"/>
            <a:ext cx="5544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すべて</a:t>
            </a:r>
            <a:r>
              <a:rPr kumimoji="1" lang="ja-JP" altLang="en-US" sz="3600" dirty="0" smtClean="0"/>
              <a:t>を「</a:t>
            </a:r>
            <a:r>
              <a:rPr kumimoji="1" lang="ja-JP" altLang="en-US" sz="3600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食べられる</a:t>
            </a:r>
            <a:r>
              <a:rPr kumimoji="1" lang="ja-JP" altLang="en-US" sz="3600" dirty="0" smtClean="0"/>
              <a:t>」</a:t>
            </a:r>
            <a:endParaRPr kumimoji="1" lang="ja-JP" altLang="en-US" sz="36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327576" y="1988840"/>
            <a:ext cx="38164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 smtClean="0"/>
              <a:t>「</a:t>
            </a:r>
            <a:r>
              <a:rPr kumimoji="1" lang="ja-JP" altLang="en-US" sz="36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食べられる</a:t>
            </a:r>
            <a:r>
              <a:rPr kumimoji="1" lang="ja-JP" altLang="en-US" sz="3600" dirty="0" smtClean="0"/>
              <a:t>」</a:t>
            </a:r>
            <a:endParaRPr kumimoji="1" lang="ja-JP" altLang="en-US" sz="3600" dirty="0"/>
          </a:p>
        </p:txBody>
      </p:sp>
      <p:pic>
        <p:nvPicPr>
          <p:cNvPr id="9" name="EverythingEatCon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19266" y="3212976"/>
            <a:ext cx="5863986" cy="3313390"/>
          </a:xfrm>
          <a:prstGeom prst="rect">
            <a:avLst/>
          </a:prstGeom>
        </p:spPr>
      </p:pic>
      <p:sp>
        <p:nvSpPr>
          <p:cNvPr id="10" name="右矢印 9"/>
          <p:cNvSpPr/>
          <p:nvPr/>
        </p:nvSpPr>
        <p:spPr>
          <a:xfrm>
            <a:off x="4451259" y="1915961"/>
            <a:ext cx="876317" cy="7920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8281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3400" dirty="0" smtClean="0"/>
              <a:t>テーマ</a:t>
            </a:r>
            <a:endParaRPr kumimoji="1" lang="en-US" altLang="ja-JP" sz="3400" dirty="0" smtClean="0"/>
          </a:p>
          <a:p>
            <a:r>
              <a:rPr lang="ja-JP" altLang="en-US" sz="3400" dirty="0"/>
              <a:t>ゲームの</a:t>
            </a:r>
            <a:r>
              <a:rPr lang="ja-JP" altLang="en-US" sz="3400" dirty="0" smtClean="0"/>
              <a:t>説明</a:t>
            </a:r>
            <a:endParaRPr lang="en-US" altLang="ja-JP" sz="3400" dirty="0" smtClean="0"/>
          </a:p>
          <a:p>
            <a:r>
              <a:rPr kumimoji="1" lang="ja-JP" altLang="en-US" sz="3200" dirty="0" smtClean="0"/>
              <a:t>独自性</a:t>
            </a:r>
            <a:endParaRPr kumimoji="1" lang="en-US" altLang="ja-JP" sz="3200" dirty="0" smtClean="0"/>
          </a:p>
          <a:p>
            <a:r>
              <a:rPr lang="ja-JP" altLang="en-US" sz="36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こだわりのプログラム</a:t>
            </a:r>
            <a:endParaRPr lang="en-US" altLang="ja-JP" sz="3600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kumimoji="1" lang="ja-JP" altLang="en-US" sz="3200" dirty="0"/>
              <a:t>開発</a:t>
            </a:r>
            <a:r>
              <a:rPr kumimoji="1" lang="ja-JP" altLang="en-US" sz="3200" dirty="0" smtClean="0"/>
              <a:t>スケジュール</a:t>
            </a:r>
            <a:endParaRPr kumimoji="1" lang="en-US" altLang="ja-JP" sz="3200" dirty="0" smtClean="0"/>
          </a:p>
          <a:p>
            <a:r>
              <a:rPr lang="ja-JP" altLang="en-US" sz="3200" dirty="0"/>
              <a:t>使用</a:t>
            </a:r>
            <a:r>
              <a:rPr lang="ja-JP" altLang="en-US" sz="3200" dirty="0" smtClean="0"/>
              <a:t>素材・アセット</a:t>
            </a:r>
            <a:endParaRPr lang="en-US" altLang="ja-JP" sz="3200" dirty="0" smtClean="0"/>
          </a:p>
          <a:p>
            <a:r>
              <a:rPr kumimoji="1" lang="ja-JP" altLang="en-US" sz="3200" dirty="0"/>
              <a:t>まとめ</a:t>
            </a:r>
            <a:endParaRPr kumimoji="1" lang="en-US" altLang="ja-JP" sz="3200" dirty="0" smtClean="0"/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490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916" y="260648"/>
            <a:ext cx="7620000" cy="1143000"/>
          </a:xfrm>
        </p:spPr>
        <p:txBody>
          <a:bodyPr/>
          <a:lstStyle/>
          <a:p>
            <a:r>
              <a:rPr lang="ja-JP" altLang="en-US" dirty="0">
                <a:latin typeface="+mj-ea"/>
              </a:rPr>
              <a:t>こだわりの</a:t>
            </a:r>
            <a:r>
              <a:rPr lang="ja-JP" altLang="en-US" dirty="0" smtClean="0">
                <a:latin typeface="+mj-ea"/>
              </a:rPr>
              <a:t>プログラム</a:t>
            </a:r>
            <a:r>
              <a:rPr lang="en-US" altLang="ja-JP" dirty="0" smtClean="0">
                <a:latin typeface="+mj-ea"/>
              </a:rPr>
              <a:t>(1/3)</a:t>
            </a:r>
            <a:endParaRPr kumimoji="1" lang="ja-JP" altLang="en-US" dirty="0">
              <a:latin typeface="+mj-ea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79512" y="1196752"/>
            <a:ext cx="3600400" cy="432048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US" altLang="ja-JP" sz="3200" dirty="0" smtClean="0">
                <a:solidFill>
                  <a:schemeClr val="tx2"/>
                </a:solidFill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Player</a:t>
            </a:r>
            <a:r>
              <a:rPr lang="ja-JP" altLang="en-US" sz="3200" dirty="0" smtClean="0">
                <a:solidFill>
                  <a:schemeClr val="tx2"/>
                </a:solidFill>
                <a:latin typeface="+mn-ea"/>
              </a:rPr>
              <a:t>クラス</a:t>
            </a:r>
            <a:endParaRPr kumimoji="1" lang="ja-JP" altLang="en-US" sz="3200" dirty="0">
              <a:solidFill>
                <a:schemeClr val="tx2"/>
              </a:solidFill>
              <a:latin typeface="+mn-ea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2020/11/12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683568" y="2188552"/>
            <a:ext cx="7488832" cy="15121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500" dirty="0" smtClean="0">
                <a:latin typeface="+mn-ea"/>
              </a:rPr>
              <a:t>Biggest</a:t>
            </a:r>
            <a:r>
              <a:rPr lang="ja-JP" altLang="en-US" sz="2500" dirty="0" smtClean="0">
                <a:latin typeface="+mn-ea"/>
              </a:rPr>
              <a:t>プロパティ</a:t>
            </a:r>
            <a:endParaRPr lang="en-US" altLang="ja-JP" sz="2500" dirty="0" smtClean="0">
              <a:latin typeface="+mn-ea"/>
            </a:endParaRPr>
          </a:p>
          <a:p>
            <a:r>
              <a:rPr lang="en-US" altLang="ja-JP" sz="2500" dirty="0" err="1" smtClean="0">
                <a:latin typeface="+mn-ea"/>
              </a:rPr>
              <a:t>BiggestSize</a:t>
            </a:r>
            <a:r>
              <a:rPr lang="ja-JP" altLang="en-US" sz="2500" dirty="0" smtClean="0">
                <a:latin typeface="+mn-ea"/>
              </a:rPr>
              <a:t>プロパティ</a:t>
            </a:r>
            <a:endParaRPr lang="en-US" altLang="ja-JP" sz="2500" dirty="0" smtClean="0">
              <a:latin typeface="+mn-ea"/>
            </a:endParaRPr>
          </a:p>
          <a:p>
            <a:r>
              <a:rPr lang="en-US" altLang="ja-JP" sz="2500" dirty="0" err="1" smtClean="0">
                <a:latin typeface="+mn-ea"/>
              </a:rPr>
              <a:t>IsMainPlayer</a:t>
            </a:r>
            <a:r>
              <a:rPr lang="ja-JP" altLang="en-US" sz="2500" dirty="0" smtClean="0">
                <a:latin typeface="+mn-ea"/>
              </a:rPr>
              <a:t>メソッド  </a:t>
            </a:r>
            <a:endParaRPr lang="en-US" altLang="ja-JP" sz="2500" dirty="0" smtClean="0">
              <a:latin typeface="+mn-ea"/>
            </a:endParaRPr>
          </a:p>
          <a:p>
            <a:endParaRPr lang="en-US" altLang="ja-JP" sz="2500" dirty="0" smtClean="0">
              <a:latin typeface="+mn-ea"/>
            </a:endParaRPr>
          </a:p>
        </p:txBody>
      </p:sp>
      <p:sp>
        <p:nvSpPr>
          <p:cNvPr id="7" name="コンテンツ プレースホルダー 2"/>
          <p:cNvSpPr txBox="1">
            <a:spLocks/>
          </p:cNvSpPr>
          <p:nvPr/>
        </p:nvSpPr>
        <p:spPr>
          <a:xfrm>
            <a:off x="467544" y="1716507"/>
            <a:ext cx="8064896" cy="4808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buNone/>
            </a:pPr>
            <a:r>
              <a:rPr lang="ja-JP" altLang="en-US" sz="2400" dirty="0" smtClean="0">
                <a:latin typeface="+mn-ea"/>
              </a:rPr>
              <a:t>シーン上の「一番大きいプレイヤー」を見つけるクラス</a:t>
            </a:r>
            <a:endParaRPr lang="en-US" altLang="ja-JP" sz="2400" dirty="0" smtClean="0">
              <a:latin typeface="+mn-ea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69" y="3573016"/>
            <a:ext cx="8945563" cy="31718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041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916" y="260648"/>
            <a:ext cx="7620000" cy="1143000"/>
          </a:xfrm>
        </p:spPr>
        <p:txBody>
          <a:bodyPr/>
          <a:lstStyle/>
          <a:p>
            <a:r>
              <a:rPr lang="ja-JP" altLang="en-US" dirty="0"/>
              <a:t>こだわりの</a:t>
            </a:r>
            <a:r>
              <a:rPr lang="ja-JP" altLang="en-US" dirty="0" smtClean="0"/>
              <a:t>プログラム</a:t>
            </a:r>
            <a:r>
              <a:rPr lang="en-US" altLang="ja-JP" dirty="0" smtClean="0">
                <a:latin typeface="+mj-ea"/>
              </a:rPr>
              <a:t>(2/3)</a:t>
            </a:r>
            <a:endParaRPr kumimoji="1" lang="ja-JP" altLang="en-US" dirty="0">
              <a:latin typeface="+mj-ea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23528" y="1484784"/>
            <a:ext cx="5184576" cy="432048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US" altLang="ja-JP" sz="3600" dirty="0">
                <a:solidFill>
                  <a:schemeClr val="tx2"/>
                </a:solidFill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Biggest</a:t>
            </a:r>
            <a:r>
              <a:rPr lang="ja-JP" altLang="en-US" sz="3600" dirty="0">
                <a:solidFill>
                  <a:schemeClr val="tx2"/>
                </a:solidFill>
                <a:latin typeface="+mn-ea"/>
              </a:rPr>
              <a:t>プロパティ</a:t>
            </a:r>
            <a:endParaRPr lang="en-US" altLang="ja-JP" sz="3600" dirty="0">
              <a:solidFill>
                <a:schemeClr val="tx2"/>
              </a:solidFill>
              <a:latin typeface="+mn-ea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2020/11/12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7" name="コンテンツ プレースホルダー 2"/>
          <p:cNvSpPr txBox="1">
            <a:spLocks/>
          </p:cNvSpPr>
          <p:nvPr/>
        </p:nvSpPr>
        <p:spPr>
          <a:xfrm>
            <a:off x="481581" y="2044638"/>
            <a:ext cx="8064896" cy="4808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buNone/>
            </a:pPr>
            <a:r>
              <a:rPr lang="ja-JP" altLang="en-US" sz="2400" dirty="0" smtClean="0">
                <a:latin typeface="+mn-ea"/>
              </a:rPr>
              <a:t>「一番大きいプレイヤー」のトランスフォームを返す</a:t>
            </a:r>
            <a:endParaRPr lang="en-US" altLang="ja-JP" sz="2400" dirty="0" smtClean="0">
              <a:latin typeface="+mn-ea"/>
            </a:endParaRPr>
          </a:p>
        </p:txBody>
      </p:sp>
      <p:sp>
        <p:nvSpPr>
          <p:cNvPr id="8" name="下矢印 7"/>
          <p:cNvSpPr/>
          <p:nvPr/>
        </p:nvSpPr>
        <p:spPr>
          <a:xfrm>
            <a:off x="3258635" y="2701411"/>
            <a:ext cx="2088232" cy="20151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2310" y="2982099"/>
            <a:ext cx="5544616" cy="550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コンテンツ プレースホルダー 2"/>
          <p:cNvSpPr txBox="1">
            <a:spLocks/>
          </p:cNvSpPr>
          <p:nvPr/>
        </p:nvSpPr>
        <p:spPr>
          <a:xfrm>
            <a:off x="2076066" y="4995320"/>
            <a:ext cx="4453370" cy="5939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buNone/>
            </a:pPr>
            <a:r>
              <a:rPr lang="en-US" altLang="ja-JP" sz="3200" dirty="0" smtClean="0">
                <a:latin typeface="+mn-ea"/>
              </a:rPr>
              <a:t>UI</a:t>
            </a:r>
            <a:r>
              <a:rPr lang="ja-JP" altLang="en-US" sz="3200" dirty="0" smtClean="0">
                <a:latin typeface="+mn-ea"/>
              </a:rPr>
              <a:t>等で扱いやすくなる</a:t>
            </a:r>
            <a:endParaRPr lang="en-US" altLang="ja-JP" sz="32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5105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-1623" y="260648"/>
            <a:ext cx="7620000" cy="1143000"/>
          </a:xfrm>
        </p:spPr>
        <p:txBody>
          <a:bodyPr/>
          <a:lstStyle/>
          <a:p>
            <a:r>
              <a:rPr lang="ja-JP" altLang="en-US" dirty="0"/>
              <a:t>こだわりの</a:t>
            </a:r>
            <a:r>
              <a:rPr lang="ja-JP" altLang="en-US" dirty="0" smtClean="0"/>
              <a:t>プログラム</a:t>
            </a:r>
            <a:r>
              <a:rPr lang="en-US" altLang="ja-JP" dirty="0" smtClean="0">
                <a:latin typeface="+mj-ea"/>
              </a:rPr>
              <a:t>(3/3</a:t>
            </a:r>
            <a:r>
              <a:rPr lang="en-US" altLang="ja-JP" dirty="0">
                <a:latin typeface="+mj-ea"/>
              </a:rPr>
              <a:t>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79512" y="1268760"/>
            <a:ext cx="5184576" cy="432048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kumimoji="1" lang="en-US" altLang="ja-JP" sz="3600" dirty="0" err="1" smtClean="0">
                <a:solidFill>
                  <a:schemeClr val="tx2"/>
                </a:solidFill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GameDirector</a:t>
            </a:r>
            <a:r>
              <a:rPr kumimoji="1" lang="en-US" altLang="ja-JP" sz="3600" dirty="0" smtClean="0">
                <a:solidFill>
                  <a:schemeClr val="tx2"/>
                </a:solidFill>
                <a:latin typeface="+mn-ea"/>
              </a:rPr>
              <a:t> </a:t>
            </a:r>
            <a:r>
              <a:rPr kumimoji="1" lang="ja-JP" altLang="en-US" sz="3600" dirty="0" smtClean="0">
                <a:solidFill>
                  <a:schemeClr val="tx2"/>
                </a:solidFill>
                <a:latin typeface="+mn-ea"/>
              </a:rPr>
              <a:t>クラス</a:t>
            </a:r>
            <a:endParaRPr kumimoji="1" lang="ja-JP" altLang="en-US" sz="3600" dirty="0">
              <a:solidFill>
                <a:schemeClr val="tx2"/>
              </a:solidFill>
              <a:latin typeface="+mn-ea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2020/11/12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7" name="コンテンツ プレースホルダー 2"/>
          <p:cNvSpPr txBox="1">
            <a:spLocks/>
          </p:cNvSpPr>
          <p:nvPr/>
        </p:nvSpPr>
        <p:spPr>
          <a:xfrm>
            <a:off x="179512" y="1860848"/>
            <a:ext cx="8496944" cy="15841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buNone/>
            </a:pPr>
            <a:r>
              <a:rPr lang="ja-JP" altLang="en-US" sz="26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シングルトン</a:t>
            </a:r>
            <a:r>
              <a:rPr lang="ja-JP" altLang="en-US" sz="2600" dirty="0" smtClean="0">
                <a:latin typeface="+mn-ea"/>
              </a:rPr>
              <a:t>パターンで実装</a:t>
            </a:r>
            <a:endParaRPr lang="en-US" altLang="ja-JP" sz="2600" dirty="0" smtClean="0">
              <a:latin typeface="+mn-ea"/>
            </a:endParaRPr>
          </a:p>
          <a:p>
            <a:r>
              <a:rPr lang="ja-JP" altLang="en-US" sz="2600" dirty="0">
                <a:latin typeface="+mn-ea"/>
              </a:rPr>
              <a:t>ステージ</a:t>
            </a:r>
            <a:r>
              <a:rPr lang="ja-JP" altLang="en-US" sz="2600" dirty="0" smtClean="0">
                <a:latin typeface="+mn-ea"/>
              </a:rPr>
              <a:t>の情報（制限時間・目標サイズ）を返す</a:t>
            </a:r>
            <a:endParaRPr lang="en-US" altLang="ja-JP" sz="2600" dirty="0" smtClean="0">
              <a:latin typeface="+mn-ea"/>
            </a:endParaRPr>
          </a:p>
          <a:p>
            <a:r>
              <a:rPr lang="en-US" altLang="ja-JP" sz="2600" b="1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DontDestroyOnLoad</a:t>
            </a:r>
            <a:r>
              <a:rPr lang="en-US" altLang="ja-JP" sz="26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()</a:t>
            </a:r>
            <a:r>
              <a:rPr lang="ja-JP" altLang="en-US" sz="2600" dirty="0" smtClean="0">
                <a:latin typeface="+mn-ea"/>
              </a:rPr>
              <a:t>シーンチェンジで消えない</a:t>
            </a:r>
            <a:endParaRPr lang="en-US" altLang="ja-JP" sz="2600" dirty="0" smtClean="0">
              <a:latin typeface="+mn-ea"/>
            </a:endParaRPr>
          </a:p>
          <a:p>
            <a:endParaRPr lang="en-US" altLang="ja-JP" sz="2600" dirty="0" smtClean="0">
              <a:latin typeface="+mn-ea"/>
            </a:endParaRPr>
          </a:p>
          <a:p>
            <a:pPr marL="114300" indent="0">
              <a:buNone/>
            </a:pPr>
            <a:endParaRPr lang="en-US" altLang="ja-JP" sz="2600" dirty="0" smtClean="0">
              <a:latin typeface="+mn-ea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669" y="3445024"/>
            <a:ext cx="4206999" cy="31929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8" name="下矢印 7"/>
          <p:cNvSpPr/>
          <p:nvPr/>
        </p:nvSpPr>
        <p:spPr>
          <a:xfrm>
            <a:off x="1547664" y="3578716"/>
            <a:ext cx="864096" cy="142413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2265797" y="3977109"/>
            <a:ext cx="1944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なぜ？？</a:t>
            </a:r>
            <a:endParaRPr kumimoji="1" lang="ja-JP" altLang="en-US" sz="2400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357908" y="5301208"/>
            <a:ext cx="3243608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 smtClean="0"/>
              <a:t>ゲームオーバーシーン</a:t>
            </a:r>
            <a:endParaRPr kumimoji="1" lang="en-US" altLang="ja-JP" sz="2400" dirty="0" smtClean="0"/>
          </a:p>
          <a:p>
            <a:pPr algn="ctr"/>
            <a:r>
              <a:rPr lang="ja-JP" altLang="en-US" sz="2400" b="1" dirty="0"/>
              <a:t>に</a:t>
            </a:r>
            <a:endParaRPr kumimoji="1" lang="en-US" altLang="ja-JP" sz="2400" b="1" dirty="0" smtClean="0"/>
          </a:p>
          <a:p>
            <a:pPr algn="ctr"/>
            <a:r>
              <a:rPr lang="ja-JP" altLang="en-US" sz="2400" b="1" dirty="0"/>
              <a:t>情報</a:t>
            </a:r>
            <a:r>
              <a:rPr lang="ja-JP" altLang="en-US" sz="2400" b="1" dirty="0" smtClean="0"/>
              <a:t>を渡したい</a:t>
            </a:r>
            <a:r>
              <a:rPr lang="ja-JP" altLang="en-US" sz="2400" b="1" dirty="0"/>
              <a:t>から</a:t>
            </a:r>
            <a:endParaRPr kumimoji="1" lang="ja-JP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077635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3400" dirty="0" smtClean="0"/>
              <a:t>テーマ</a:t>
            </a:r>
            <a:endParaRPr kumimoji="1" lang="en-US" altLang="ja-JP" sz="3400" dirty="0" smtClean="0"/>
          </a:p>
          <a:p>
            <a:r>
              <a:rPr lang="ja-JP" altLang="en-US" sz="3400" dirty="0"/>
              <a:t>ゲームの</a:t>
            </a:r>
            <a:r>
              <a:rPr lang="ja-JP" altLang="en-US" sz="3400" dirty="0" smtClean="0"/>
              <a:t>説明</a:t>
            </a:r>
            <a:endParaRPr lang="en-US" altLang="ja-JP" sz="3400" dirty="0" smtClean="0"/>
          </a:p>
          <a:p>
            <a:r>
              <a:rPr kumimoji="1" lang="ja-JP" altLang="en-US" sz="3200" dirty="0" smtClean="0"/>
              <a:t>独自性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こだわりのプログラム</a:t>
            </a:r>
            <a:endParaRPr lang="en-US" altLang="ja-JP" sz="3200" dirty="0" smtClean="0"/>
          </a:p>
          <a:p>
            <a:r>
              <a:rPr kumimoji="1" lang="ja-JP" altLang="en-US" sz="36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開発</a:t>
            </a:r>
            <a:r>
              <a:rPr kumimoji="1" lang="ja-JP" altLang="en-US" sz="36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スケジュール</a:t>
            </a:r>
            <a:endParaRPr kumimoji="1" lang="en-US" altLang="ja-JP" sz="3600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ja-JP" altLang="en-US" sz="3200" dirty="0"/>
              <a:t>使用</a:t>
            </a:r>
            <a:r>
              <a:rPr lang="ja-JP" altLang="en-US" sz="3200" dirty="0" smtClean="0"/>
              <a:t>素材・アセット</a:t>
            </a:r>
            <a:endParaRPr lang="en-US" altLang="ja-JP" sz="3200" dirty="0" smtClean="0"/>
          </a:p>
          <a:p>
            <a:r>
              <a:rPr kumimoji="1" lang="ja-JP" altLang="en-US" sz="3200" dirty="0"/>
              <a:t>まとめ</a:t>
            </a:r>
            <a:endParaRPr kumimoji="1" lang="en-US" altLang="ja-JP" sz="3200" dirty="0" smtClean="0"/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7061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07504" y="8071"/>
            <a:ext cx="7056784" cy="931468"/>
          </a:xfrm>
        </p:spPr>
        <p:txBody>
          <a:bodyPr/>
          <a:lstStyle/>
          <a:p>
            <a:r>
              <a:rPr kumimoji="1" lang="ja-JP" altLang="en-US" dirty="0" smtClean="0"/>
              <a:t>開発スケジュール</a:t>
            </a:r>
            <a:r>
              <a:rPr kumimoji="1" lang="en-US" altLang="ja-JP" dirty="0" smtClean="0">
                <a:latin typeface="+mj-ea"/>
              </a:rPr>
              <a:t>(1/2)</a:t>
            </a:r>
            <a:endParaRPr kumimoji="1" lang="ja-JP" altLang="en-US" dirty="0">
              <a:latin typeface="+mj-ea"/>
            </a:endParaRPr>
          </a:p>
        </p:txBody>
      </p:sp>
      <p:graphicFrame>
        <p:nvGraphicFramePr>
          <p:cNvPr id="7" name="コンテンツ プレースホルダー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7640191"/>
              </p:ext>
            </p:extLst>
          </p:nvPr>
        </p:nvGraphicFramePr>
        <p:xfrm>
          <a:off x="332940" y="1216929"/>
          <a:ext cx="7992888" cy="49380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8232"/>
                <a:gridCol w="5904656"/>
              </a:tblGrid>
              <a:tr h="654003">
                <a:tc>
                  <a:txBody>
                    <a:bodyPr/>
                    <a:lstStyle/>
                    <a:p>
                      <a:r>
                        <a:rPr kumimoji="1" lang="ja-JP" altLang="en-US" sz="3000" dirty="0" smtClean="0">
                          <a:latin typeface="+mj-ea"/>
                          <a:ea typeface="+mj-ea"/>
                        </a:rPr>
                        <a:t>日時</a:t>
                      </a:r>
                      <a:endParaRPr kumimoji="1" lang="ja-JP" altLang="en-US" sz="30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000" dirty="0" smtClean="0">
                          <a:latin typeface="+mj-ea"/>
                          <a:ea typeface="+mj-ea"/>
                        </a:rPr>
                        <a:t>行ったこと</a:t>
                      </a:r>
                      <a:endParaRPr kumimoji="1" lang="ja-JP" altLang="en-US" sz="30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12000">
                <a:tc>
                  <a:txBody>
                    <a:bodyPr/>
                    <a:lstStyle/>
                    <a:p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26,27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ゲーム企画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12000">
                <a:tc>
                  <a:txBody>
                    <a:bodyPr/>
                    <a:lstStyle/>
                    <a:p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28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日～</a:t>
                      </a:r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2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ゲームの基本機能実装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12000">
                <a:tc>
                  <a:txBody>
                    <a:bodyPr/>
                    <a:lstStyle/>
                    <a:p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3,4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「分裂」「合体」実装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12000">
                <a:tc>
                  <a:txBody>
                    <a:bodyPr/>
                    <a:lstStyle/>
                    <a:p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5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日～</a:t>
                      </a:r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9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シーン作成</a:t>
                      </a:r>
                      <a:r>
                        <a:rPr kumimoji="1" lang="ja-JP" altLang="en-US" sz="2000" dirty="0" smtClean="0">
                          <a:latin typeface="+mj-ea"/>
                          <a:ea typeface="+mj-ea"/>
                        </a:rPr>
                        <a:t>（タイトル、ゲームオーバー）</a:t>
                      </a:r>
                      <a:endParaRPr kumimoji="1" lang="ja-JP" altLang="en-US" sz="20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12000">
                <a:tc>
                  <a:txBody>
                    <a:bodyPr/>
                    <a:lstStyle/>
                    <a:p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10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チュートリアルステージ作成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12000">
                <a:tc>
                  <a:txBody>
                    <a:bodyPr/>
                    <a:lstStyle/>
                    <a:p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11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ゲームバランス調整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  <a:tr h="612000">
                <a:tc>
                  <a:txBody>
                    <a:bodyPr/>
                    <a:lstStyle/>
                    <a:p>
                      <a:r>
                        <a:rPr kumimoji="1" lang="en-US" altLang="ja-JP" sz="2800" dirty="0" smtClean="0">
                          <a:latin typeface="+mj-ea"/>
                          <a:ea typeface="+mj-ea"/>
                        </a:rPr>
                        <a:t>12</a:t>
                      </a:r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日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800" dirty="0" smtClean="0">
                          <a:latin typeface="+mj-ea"/>
                          <a:ea typeface="+mj-ea"/>
                        </a:rPr>
                        <a:t>発表用資料作成</a:t>
                      </a:r>
                      <a:endParaRPr kumimoji="1" lang="ja-JP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2020/11/12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04218" y="720782"/>
            <a:ext cx="82089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 smtClean="0">
                <a:latin typeface="+mj-ea"/>
                <a:ea typeface="+mj-ea"/>
              </a:rPr>
              <a:t>10</a:t>
            </a:r>
            <a:r>
              <a:rPr kumimoji="1" lang="ja-JP" altLang="en-US" sz="2000" dirty="0" smtClean="0">
                <a:latin typeface="+mj-ea"/>
                <a:ea typeface="+mj-ea"/>
              </a:rPr>
              <a:t>月</a:t>
            </a:r>
            <a:r>
              <a:rPr lang="en-US" altLang="ja-JP" sz="2000" dirty="0">
                <a:latin typeface="+mj-ea"/>
                <a:ea typeface="+mj-ea"/>
              </a:rPr>
              <a:t>26</a:t>
            </a:r>
            <a:r>
              <a:rPr kumimoji="1" lang="ja-JP" altLang="en-US" sz="2000" dirty="0" smtClean="0">
                <a:latin typeface="+mj-ea"/>
                <a:ea typeface="+mj-ea"/>
              </a:rPr>
              <a:t>日～</a:t>
            </a:r>
            <a:r>
              <a:rPr kumimoji="1" lang="en-US" altLang="ja-JP" sz="2000" dirty="0" smtClean="0">
                <a:latin typeface="+mj-ea"/>
                <a:ea typeface="+mj-ea"/>
              </a:rPr>
              <a:t>11</a:t>
            </a:r>
            <a:r>
              <a:rPr kumimoji="1" lang="ja-JP" altLang="en-US" sz="2000" dirty="0" smtClean="0">
                <a:latin typeface="+mj-ea"/>
                <a:ea typeface="+mj-ea"/>
              </a:rPr>
              <a:t>月</a:t>
            </a:r>
            <a:r>
              <a:rPr kumimoji="1" lang="en-US" altLang="ja-JP" sz="2000" dirty="0" smtClean="0">
                <a:latin typeface="+mj-ea"/>
                <a:ea typeface="+mj-ea"/>
              </a:rPr>
              <a:t>12</a:t>
            </a:r>
            <a:r>
              <a:rPr kumimoji="1" lang="ja-JP" altLang="en-US" sz="2000" dirty="0" smtClean="0">
                <a:latin typeface="+mj-ea"/>
                <a:ea typeface="+mj-ea"/>
              </a:rPr>
              <a:t>日　計</a:t>
            </a:r>
            <a:r>
              <a:rPr lang="en-US" altLang="ja-JP" sz="2000" dirty="0">
                <a:latin typeface="+mj-ea"/>
                <a:ea typeface="+mj-ea"/>
              </a:rPr>
              <a:t>18</a:t>
            </a:r>
            <a:r>
              <a:rPr kumimoji="1" lang="ja-JP" altLang="en-US" sz="2000" dirty="0" smtClean="0">
                <a:latin typeface="+mj-ea"/>
                <a:ea typeface="+mj-ea"/>
              </a:rPr>
              <a:t>日　バージョン管理には「</a:t>
            </a:r>
            <a:r>
              <a:rPr kumimoji="1" lang="en-US" altLang="ja-JP" sz="2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Github</a:t>
            </a:r>
            <a:r>
              <a:rPr kumimoji="1" lang="ja-JP" altLang="en-US" sz="2000" dirty="0" smtClean="0">
                <a:latin typeface="+mj-ea"/>
                <a:ea typeface="+mj-ea"/>
              </a:rPr>
              <a:t>」利用　　</a:t>
            </a:r>
            <a:endParaRPr kumimoji="1" lang="ja-JP" altLang="en-US" sz="2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33757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07504" y="8071"/>
            <a:ext cx="7056784" cy="931468"/>
          </a:xfrm>
        </p:spPr>
        <p:txBody>
          <a:bodyPr/>
          <a:lstStyle/>
          <a:p>
            <a:r>
              <a:rPr kumimoji="1" lang="ja-JP" altLang="en-US" dirty="0" smtClean="0"/>
              <a:t>開発スケジュール</a:t>
            </a:r>
            <a:r>
              <a:rPr lang="en-US" altLang="ja-JP" dirty="0" smtClean="0">
                <a:latin typeface="+mj-ea"/>
              </a:rPr>
              <a:t>(2/2</a:t>
            </a:r>
            <a:r>
              <a:rPr lang="en-US" altLang="ja-JP" dirty="0">
                <a:latin typeface="+mj-ea"/>
              </a:rPr>
              <a:t>)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2020/11/12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04218" y="720782"/>
            <a:ext cx="820891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Github</a:t>
            </a:r>
            <a:r>
              <a:rPr lang="ja-JP" altLang="en-US" sz="2400" dirty="0" smtClean="0">
                <a:latin typeface="+mj-ea"/>
                <a:ea typeface="+mj-ea"/>
              </a:rPr>
              <a:t>でバージョン管理</a:t>
            </a:r>
            <a:endParaRPr lang="en-US" altLang="ja-JP" sz="2400" dirty="0">
              <a:latin typeface="+mj-ea"/>
              <a:ea typeface="+mj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sz="2400" dirty="0" smtClean="0">
                <a:latin typeface="+mj-ea"/>
                <a:ea typeface="+mj-ea"/>
              </a:rPr>
              <a:t>Project</a:t>
            </a:r>
            <a:r>
              <a:rPr kumimoji="1" lang="ja-JP" altLang="en-US" sz="2400" dirty="0" smtClean="0">
                <a:latin typeface="+mj-ea"/>
                <a:ea typeface="+mj-ea"/>
              </a:rPr>
              <a:t>や</a:t>
            </a:r>
            <a:r>
              <a:rPr kumimoji="1" lang="en-US" altLang="ja-JP" sz="2400" dirty="0" smtClean="0">
                <a:latin typeface="+mj-ea"/>
                <a:ea typeface="+mj-ea"/>
              </a:rPr>
              <a:t>Issues</a:t>
            </a:r>
            <a:r>
              <a:rPr kumimoji="1" lang="ja-JP" altLang="en-US" sz="2400" dirty="0" smtClean="0">
                <a:latin typeface="+mj-ea"/>
                <a:ea typeface="+mj-ea"/>
              </a:rPr>
              <a:t>を活用した　</a:t>
            </a:r>
            <a:endParaRPr kumimoji="1" lang="ja-JP" altLang="en-US" sz="2400" dirty="0">
              <a:latin typeface="+mj-ea"/>
              <a:ea typeface="+mj-ea"/>
            </a:endParaRPr>
          </a:p>
        </p:txBody>
      </p:sp>
      <p:pic>
        <p:nvPicPr>
          <p:cNvPr id="1027" name="Picture 3" descr="C:\Users\202004game\Documents\GitHub\EverythingEater\Doc\資料\TeamDocs\GitGraph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439" y="1556792"/>
            <a:ext cx="3554412" cy="5078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7721" y="1582431"/>
            <a:ext cx="4895850" cy="534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8982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3000" dirty="0" smtClean="0"/>
              <a:t>テーマ</a:t>
            </a:r>
            <a:endParaRPr kumimoji="1" lang="en-US" altLang="ja-JP" sz="3000" dirty="0" smtClean="0"/>
          </a:p>
          <a:p>
            <a:r>
              <a:rPr lang="ja-JP" altLang="en-US" sz="3000" dirty="0"/>
              <a:t>ゲームの</a:t>
            </a:r>
            <a:r>
              <a:rPr lang="ja-JP" altLang="en-US" sz="3000" dirty="0" smtClean="0"/>
              <a:t>説明</a:t>
            </a:r>
            <a:endParaRPr lang="en-US" altLang="ja-JP" sz="3000" dirty="0" smtClean="0"/>
          </a:p>
          <a:p>
            <a:r>
              <a:rPr kumimoji="1" lang="ja-JP" altLang="en-US" sz="3200" dirty="0" smtClean="0"/>
              <a:t>独自性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こだわりのプログラム</a:t>
            </a:r>
            <a:endParaRPr lang="en-US" altLang="ja-JP" sz="3200" dirty="0" smtClean="0"/>
          </a:p>
          <a:p>
            <a:r>
              <a:rPr kumimoji="1" lang="ja-JP" altLang="en-US" sz="3200" dirty="0"/>
              <a:t>開発</a:t>
            </a:r>
            <a:r>
              <a:rPr kumimoji="1" lang="ja-JP" altLang="en-US" sz="3200" dirty="0" smtClean="0"/>
              <a:t>スケジュール</a:t>
            </a:r>
            <a:endParaRPr kumimoji="1" lang="en-US" altLang="ja-JP" sz="3200" dirty="0" smtClean="0"/>
          </a:p>
          <a:p>
            <a:r>
              <a:rPr lang="ja-JP" altLang="en-US" sz="3200" dirty="0"/>
              <a:t>使用</a:t>
            </a:r>
            <a:r>
              <a:rPr lang="ja-JP" altLang="en-US" sz="3200" dirty="0" smtClean="0"/>
              <a:t>素材・アセット</a:t>
            </a:r>
            <a:endParaRPr lang="en-US" altLang="ja-JP" sz="3200" dirty="0" smtClean="0"/>
          </a:p>
          <a:p>
            <a:r>
              <a:rPr kumimoji="1" lang="ja-JP" altLang="en-US" sz="3200" dirty="0"/>
              <a:t>まとめ</a:t>
            </a:r>
            <a:endParaRPr kumimoji="1" lang="en-US" altLang="ja-JP" sz="3200" dirty="0" smtClean="0"/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9845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3400" dirty="0" smtClean="0"/>
              <a:t>テーマ</a:t>
            </a:r>
            <a:endParaRPr kumimoji="1" lang="en-US" altLang="ja-JP" sz="3400" dirty="0" smtClean="0"/>
          </a:p>
          <a:p>
            <a:r>
              <a:rPr lang="ja-JP" altLang="en-US" sz="3400" dirty="0"/>
              <a:t>ゲームの</a:t>
            </a:r>
            <a:r>
              <a:rPr lang="ja-JP" altLang="en-US" sz="3400" dirty="0" smtClean="0"/>
              <a:t>説明</a:t>
            </a:r>
            <a:endParaRPr lang="en-US" altLang="ja-JP" sz="3400" dirty="0" smtClean="0"/>
          </a:p>
          <a:p>
            <a:r>
              <a:rPr kumimoji="1" lang="ja-JP" altLang="en-US" sz="3200" dirty="0" smtClean="0"/>
              <a:t>独自性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こだわりのプログラム</a:t>
            </a:r>
            <a:endParaRPr lang="en-US" altLang="ja-JP" sz="3200" dirty="0" smtClean="0"/>
          </a:p>
          <a:p>
            <a:r>
              <a:rPr kumimoji="1" lang="ja-JP" altLang="en-US" sz="3200" dirty="0"/>
              <a:t>開発</a:t>
            </a:r>
            <a:r>
              <a:rPr kumimoji="1" lang="ja-JP" altLang="en-US" sz="3200" dirty="0" smtClean="0"/>
              <a:t>スケジュール</a:t>
            </a:r>
            <a:endParaRPr kumimoji="1" lang="en-US" altLang="ja-JP" sz="3200" dirty="0" smtClean="0"/>
          </a:p>
          <a:p>
            <a:r>
              <a:rPr lang="ja-JP" altLang="en-US" sz="36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使用アセット</a:t>
            </a:r>
            <a:endParaRPr lang="en-US" altLang="ja-JP" sz="3600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kumimoji="1" lang="ja-JP" altLang="en-US" sz="3200" dirty="0"/>
              <a:t>まとめ</a:t>
            </a:r>
            <a:endParaRPr kumimoji="1" lang="en-US" altLang="ja-JP" sz="3200" dirty="0" smtClean="0"/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8846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147248" cy="1143000"/>
          </a:xfrm>
        </p:spPr>
        <p:txBody>
          <a:bodyPr/>
          <a:lstStyle/>
          <a:p>
            <a:r>
              <a:rPr lang="ja-JP" altLang="en-US" dirty="0" smtClean="0">
                <a:latin typeface="+mj-ea"/>
              </a:rPr>
              <a:t>使用</a:t>
            </a:r>
            <a:r>
              <a:rPr kumimoji="1" lang="ja-JP" altLang="en-US" dirty="0" smtClean="0"/>
              <a:t>アセット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07584" y="1835214"/>
            <a:ext cx="7620000" cy="1377762"/>
          </a:xfrm>
        </p:spPr>
        <p:txBody>
          <a:bodyPr>
            <a:normAutofit/>
          </a:bodyPr>
          <a:lstStyle/>
          <a:p>
            <a:r>
              <a:rPr kumimoji="1" lang="ja-JP" altLang="en-US" sz="2400" dirty="0" smtClean="0"/>
              <a:t>プレイヤーがどれだけ分裂しても一つのカメラに収める</a:t>
            </a:r>
            <a:endParaRPr kumimoji="1" lang="en-US" altLang="ja-JP" sz="2400" dirty="0" smtClean="0"/>
          </a:p>
          <a:p>
            <a:r>
              <a:rPr lang="ja-JP" altLang="en-US" sz="2400" dirty="0"/>
              <a:t>自然</a:t>
            </a:r>
            <a:r>
              <a:rPr lang="ja-JP" altLang="en-US" sz="2400" dirty="0" smtClean="0"/>
              <a:t>に</a:t>
            </a:r>
            <a:r>
              <a:rPr lang="ja-JP" altLang="en-US" sz="2400" dirty="0"/>
              <a:t>追従する</a:t>
            </a:r>
            <a:endParaRPr kumimoji="1" lang="ja-JP" altLang="en-US" sz="2400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2020/11/12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17523" y="1250439"/>
            <a:ext cx="29743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 err="1" smtClean="0"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Cinemachine</a:t>
            </a:r>
            <a:endParaRPr kumimoji="1" lang="ja-JP" altLang="en-US" sz="3200" dirty="0">
              <a:latin typeface="Rounded M+ 2p heavy" panose="020B0802020203020207" pitchFamily="50" charset="-128"/>
              <a:ea typeface="Rounded M+ 2p heavy" panose="020B0802020203020207" pitchFamily="50" charset="-128"/>
              <a:cs typeface="Rounded M+ 2p heavy" panose="020B0802020203020207" pitchFamily="50" charset="-128"/>
            </a:endParaRPr>
          </a:p>
        </p:txBody>
      </p:sp>
      <p:sp>
        <p:nvSpPr>
          <p:cNvPr id="9" name="コンテンツ プレースホルダー 2"/>
          <p:cNvSpPr txBox="1">
            <a:spLocks/>
          </p:cNvSpPr>
          <p:nvPr/>
        </p:nvSpPr>
        <p:spPr>
          <a:xfrm>
            <a:off x="599997" y="3929139"/>
            <a:ext cx="7620000" cy="10120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dirty="0" smtClean="0"/>
              <a:t>タイトルシーンで演出のために利用</a:t>
            </a:r>
            <a:endParaRPr lang="en-US" altLang="ja-JP" sz="2400" dirty="0"/>
          </a:p>
          <a:p>
            <a:r>
              <a:rPr lang="en-US" altLang="ja-JP" sz="2400" dirty="0" smtClean="0"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Vignette</a:t>
            </a:r>
            <a:r>
              <a:rPr lang="ja-JP" altLang="en-US" sz="2400" dirty="0" smtClean="0"/>
              <a:t>と</a:t>
            </a:r>
            <a:r>
              <a:rPr lang="en-US" altLang="ja-JP" sz="2400" dirty="0" smtClean="0"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Grain</a:t>
            </a:r>
            <a:r>
              <a:rPr lang="ja-JP" altLang="en-US" sz="2400" dirty="0" smtClean="0"/>
              <a:t>を使用</a:t>
            </a:r>
            <a:endParaRPr lang="ja-JP" altLang="en-US" sz="24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09936" y="3344364"/>
            <a:ext cx="56902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b="1" dirty="0"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Post Processing</a:t>
            </a:r>
            <a:r>
              <a:rPr lang="en-US" altLang="ja-JP" sz="3200" dirty="0">
                <a:latin typeface="Rounded M+ 2p heavy" panose="020B0802020203020207" pitchFamily="50" charset="-128"/>
                <a:ea typeface="Rounded M+ 2p heavy" panose="020B0802020203020207" pitchFamily="50" charset="-128"/>
                <a:cs typeface="Rounded M+ 2p heavy" panose="020B0802020203020207" pitchFamily="50" charset="-128"/>
              </a:rPr>
              <a:t> Stack v2</a:t>
            </a:r>
            <a:endParaRPr kumimoji="1" lang="ja-JP" altLang="en-US" sz="3200" dirty="0">
              <a:latin typeface="Rounded M+ 2p heavy" panose="020B0802020203020207" pitchFamily="50" charset="-128"/>
              <a:ea typeface="Rounded M+ 2p heavy" panose="020B0802020203020207" pitchFamily="50" charset="-128"/>
              <a:cs typeface="Rounded M+ 2p heavy" panose="020B0802020203020207" pitchFamily="50" charset="-128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6817" y="4581128"/>
            <a:ext cx="3746649" cy="20995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1" name="テキスト ボックス 10"/>
          <p:cNvSpPr txBox="1"/>
          <p:nvPr/>
        </p:nvSpPr>
        <p:spPr>
          <a:xfrm>
            <a:off x="799511" y="5030750"/>
            <a:ext cx="3406406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ja-JP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Vignette</a:t>
            </a:r>
          </a:p>
          <a:p>
            <a:r>
              <a:rPr lang="ja-JP" altLang="en-US" b="1" dirty="0">
                <a:latin typeface="Segoe UI Black" panose="020B0A02040204020203" pitchFamily="34" charset="0"/>
              </a:rPr>
              <a:t> </a:t>
            </a:r>
            <a:r>
              <a:rPr lang="ja-JP" altLang="en-US" b="1" dirty="0" smtClean="0">
                <a:latin typeface="Segoe UI Black" panose="020B0A02040204020203" pitchFamily="34" charset="0"/>
              </a:rPr>
              <a:t>  中心</a:t>
            </a:r>
            <a:r>
              <a:rPr lang="ja-JP" altLang="en-US" b="1" dirty="0">
                <a:latin typeface="Segoe UI Black" panose="020B0A02040204020203" pitchFamily="34" charset="0"/>
              </a:rPr>
              <a:t>よりも周囲のほうが</a:t>
            </a:r>
            <a:r>
              <a:rPr lang="ja-JP" altLang="en-US" b="1" dirty="0" smtClean="0">
                <a:latin typeface="Segoe UI Black" panose="020B0A02040204020203" pitchFamily="34" charset="0"/>
              </a:rPr>
              <a:t>暗く</a:t>
            </a:r>
            <a:endParaRPr lang="en-US" altLang="ja-JP" b="1" dirty="0" smtClean="0">
              <a:latin typeface="Segoe UI Black" panose="020B0A02040204020203" pitchFamily="34" charset="0"/>
              <a:ea typeface="Segoe UI Black" panose="020B0A02040204020203" pitchFamily="34" charset="0"/>
            </a:endParaRPr>
          </a:p>
          <a:p>
            <a:r>
              <a:rPr kumimoji="1" lang="en-US" altLang="ja-JP" b="1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Grain</a:t>
            </a:r>
          </a:p>
          <a:p>
            <a:r>
              <a:rPr lang="ja-JP" altLang="en-US" b="1" dirty="0" smtClean="0"/>
              <a:t>    ノイズ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89955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3400" dirty="0" smtClean="0"/>
              <a:t>テーマ</a:t>
            </a:r>
            <a:endParaRPr kumimoji="1" lang="en-US" altLang="ja-JP" sz="3400" dirty="0" smtClean="0"/>
          </a:p>
          <a:p>
            <a:r>
              <a:rPr lang="ja-JP" altLang="en-US" sz="3400" dirty="0"/>
              <a:t>ゲームの</a:t>
            </a:r>
            <a:r>
              <a:rPr lang="ja-JP" altLang="en-US" sz="3400" dirty="0" smtClean="0"/>
              <a:t>説明</a:t>
            </a:r>
            <a:endParaRPr lang="en-US" altLang="ja-JP" sz="3400" dirty="0" smtClean="0"/>
          </a:p>
          <a:p>
            <a:r>
              <a:rPr kumimoji="1" lang="ja-JP" altLang="en-US" sz="3200" dirty="0" smtClean="0"/>
              <a:t>独自性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こだわりのプログラム</a:t>
            </a:r>
            <a:endParaRPr lang="en-US" altLang="ja-JP" sz="3200" dirty="0" smtClean="0"/>
          </a:p>
          <a:p>
            <a:r>
              <a:rPr kumimoji="1" lang="ja-JP" altLang="en-US" sz="3200" dirty="0"/>
              <a:t>開発</a:t>
            </a:r>
            <a:r>
              <a:rPr kumimoji="1" lang="ja-JP" altLang="en-US" sz="3200" dirty="0" smtClean="0"/>
              <a:t>スケジュール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使用アセット</a:t>
            </a:r>
            <a:endParaRPr lang="en-US" altLang="ja-JP" sz="3200" dirty="0" smtClean="0"/>
          </a:p>
          <a:p>
            <a:r>
              <a:rPr kumimoji="1" lang="ja-JP" altLang="en-US" sz="36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まとめ</a:t>
            </a:r>
            <a:endParaRPr kumimoji="1" lang="en-US" altLang="ja-JP" sz="3600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075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まとめ・</a:t>
            </a:r>
            <a:r>
              <a:rPr kumimoji="1"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苦労</a:t>
            </a:r>
            <a:r>
              <a:rPr kumimoji="1"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したこと</a:t>
            </a:r>
            <a:endParaRPr kumimoji="1" lang="ja-JP" altLang="en-US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196752"/>
            <a:ext cx="7920880" cy="5544616"/>
          </a:xfrm>
        </p:spPr>
        <p:txBody>
          <a:bodyPr>
            <a:normAutofit/>
          </a:bodyPr>
          <a:lstStyle/>
          <a:p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プレイヤの挙動の制御</a:t>
            </a:r>
            <a:endParaRPr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lvl="1"/>
            <a:r>
              <a:rPr lang="ja-JP" altLang="en-US" sz="24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向きを変える処理を前フレームとの差分ベクトルで行っている</a:t>
            </a:r>
            <a:endParaRPr lang="en-US" altLang="ja-JP" sz="24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lvl="1"/>
            <a:r>
              <a:rPr lang="ja-JP" altLang="en-US" sz="24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プレイヤー</a:t>
            </a:r>
            <a:r>
              <a:rPr lang="ja-JP" altLang="en-US" sz="24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がコライダに衝突し続けると微細なポジションの変化がある</a:t>
            </a:r>
            <a:endParaRPr lang="en-US" altLang="ja-JP" sz="24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lvl="1"/>
            <a:r>
              <a:rPr lang="ja-JP" altLang="en-US" sz="24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アルゴリズムの</a:t>
            </a:r>
            <a:r>
              <a:rPr lang="ja-JP" altLang="en-US" sz="24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調整 </a:t>
            </a:r>
            <a:r>
              <a:rPr lang="en-US" altLang="ja-JP" sz="24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-&gt; </a:t>
            </a:r>
            <a:r>
              <a:rPr lang="ja-JP" altLang="en-US" sz="24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差分ベクトルの長さの調整</a:t>
            </a:r>
            <a:endParaRPr lang="en-US" altLang="ja-JP" sz="24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分裂・合体機能の実装</a:t>
            </a:r>
            <a:endParaRPr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r>
              <a:rPr kumimoji="1"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すべてを「</a:t>
            </a:r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たべる」ということ</a:t>
            </a:r>
            <a:endParaRPr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lvl="1"/>
            <a:r>
              <a:rPr kumimoji="1" lang="ja-JP" altLang="en-US" sz="24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分裂したプレイヤーも食べたい</a:t>
            </a:r>
            <a:endParaRPr kumimoji="1" lang="en-US" altLang="ja-JP" sz="28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分裂し増えたプレイヤーをカメラに収める処理</a:t>
            </a:r>
            <a:endParaRPr lang="en-US" altLang="ja-JP" sz="2600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lvl="1"/>
            <a:r>
              <a:rPr lang="ja-JP" altLang="en-US" sz="24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分裂や自分自身を捕食できる</a:t>
            </a:r>
            <a:r>
              <a:rPr lang="en-US" altLang="ja-JP" sz="24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-&gt;</a:t>
            </a:r>
            <a:r>
              <a:rPr lang="ja-JP" altLang="en-US" sz="24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プレイヤー増える</a:t>
            </a:r>
            <a:endParaRPr lang="en-US" altLang="ja-JP" sz="24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lvl="1"/>
            <a:r>
              <a:rPr lang="ja-JP" altLang="en-US" sz="24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複数</a:t>
            </a:r>
            <a:r>
              <a:rPr lang="ja-JP" altLang="en-US" sz="24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オブジェクト</a:t>
            </a:r>
            <a:r>
              <a:rPr lang="ja-JP" altLang="en-US" sz="24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をカメラに収める処理を実装</a:t>
            </a:r>
            <a:endParaRPr lang="en-US" altLang="ja-JP" sz="24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37EE4-C8C0-441B-BA62-F75DFBBFA038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9164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まとめ</a:t>
            </a:r>
            <a:r>
              <a:rPr lang="en-US" altLang="ja-JP" dirty="0" smtClean="0">
                <a:latin typeface="+mj-ea"/>
              </a:rPr>
              <a:t>(1/2)</a:t>
            </a:r>
            <a:endParaRPr kumimoji="1" lang="ja-JP" altLang="en-US" dirty="0">
              <a:latin typeface="+mj-ea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95536" y="1556792"/>
            <a:ext cx="8075240" cy="4800600"/>
          </a:xfrm>
        </p:spPr>
        <p:txBody>
          <a:bodyPr>
            <a:normAutofit/>
          </a:bodyPr>
          <a:lstStyle/>
          <a:p>
            <a:r>
              <a:rPr lang="ja-JP" altLang="en-US" sz="3200" dirty="0" smtClean="0"/>
              <a:t>「</a:t>
            </a:r>
            <a:r>
              <a:rPr lang="ja-JP" altLang="en-US" sz="35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モチベーション</a:t>
            </a:r>
            <a:r>
              <a:rPr lang="ja-JP" altLang="en-US" sz="3200" dirty="0" smtClean="0"/>
              <a:t>」の話</a:t>
            </a:r>
            <a:endParaRPr lang="en-US" altLang="ja-JP" sz="3200" dirty="0" smtClean="0"/>
          </a:p>
          <a:p>
            <a:pPr lvl="1"/>
            <a:r>
              <a:rPr kumimoji="1" lang="ja-JP" altLang="en-US" sz="2800" dirty="0" smtClean="0"/>
              <a:t>趣味ならばやりたいこと重視でよい</a:t>
            </a:r>
            <a:endParaRPr kumimoji="1" lang="en-US" altLang="ja-JP" sz="2800" dirty="0" smtClean="0"/>
          </a:p>
          <a:p>
            <a:r>
              <a:rPr lang="ja-JP" altLang="en-US" sz="3200" dirty="0"/>
              <a:t>プログラム</a:t>
            </a:r>
            <a:r>
              <a:rPr lang="ja-JP" altLang="en-US" sz="3200" dirty="0" smtClean="0"/>
              <a:t>の「</a:t>
            </a:r>
            <a:r>
              <a:rPr lang="ja-JP" altLang="en-US" sz="35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設計</a:t>
            </a:r>
            <a:r>
              <a:rPr lang="ja-JP" altLang="en-US" sz="3200" dirty="0" smtClean="0"/>
              <a:t>」の難しさ・大切さ</a:t>
            </a:r>
            <a:endParaRPr lang="en-US" altLang="ja-JP" sz="3200" dirty="0" smtClean="0"/>
          </a:p>
          <a:p>
            <a:pPr lvl="1"/>
            <a:r>
              <a:rPr kumimoji="1" lang="ja-JP" altLang="en-US" sz="2800" dirty="0" smtClean="0"/>
              <a:t>拡張性の高さ</a:t>
            </a:r>
            <a:endParaRPr kumimoji="1" lang="en-US" altLang="ja-JP" sz="2800" dirty="0" smtClean="0"/>
          </a:p>
          <a:p>
            <a:r>
              <a:rPr kumimoji="1" lang="ja-JP" altLang="en-US" sz="3200" dirty="0" smtClean="0"/>
              <a:t>「</a:t>
            </a:r>
            <a:r>
              <a:rPr kumimoji="1" lang="ja-JP" altLang="en-US" sz="35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完成させること</a:t>
            </a:r>
            <a:r>
              <a:rPr kumimoji="1" lang="ja-JP" altLang="en-US" sz="3200" dirty="0" smtClean="0"/>
              <a:t>」の大切さ</a:t>
            </a:r>
            <a:endParaRPr lang="en-US" altLang="ja-JP" sz="2800" dirty="0" smtClean="0"/>
          </a:p>
          <a:p>
            <a:r>
              <a:rPr kumimoji="1" lang="ja-JP" altLang="en-US" sz="2800" dirty="0" smtClean="0"/>
              <a:t>「</a:t>
            </a:r>
            <a:r>
              <a:rPr kumimoji="1" lang="ja-JP" altLang="en-US" sz="35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企画</a:t>
            </a:r>
            <a:r>
              <a:rPr kumimoji="1" lang="ja-JP" altLang="en-US" sz="2800" dirty="0" smtClean="0"/>
              <a:t>」の大切さ</a:t>
            </a:r>
            <a:endParaRPr kumimoji="1" lang="en-US" altLang="ja-JP" sz="2800" dirty="0" smtClean="0"/>
          </a:p>
          <a:p>
            <a:endParaRPr kumimoji="1" lang="en-US" altLang="ja-JP" sz="3200" dirty="0" smtClean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2020/11/12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662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まとめ</a:t>
            </a:r>
            <a:r>
              <a:rPr lang="en-US" altLang="ja-JP" dirty="0" smtClean="0">
                <a:latin typeface="+mj-ea"/>
              </a:rPr>
              <a:t>(</a:t>
            </a:r>
            <a:r>
              <a:rPr lang="en-US" altLang="ja-JP" dirty="0">
                <a:latin typeface="+mj-ea"/>
              </a:rPr>
              <a:t>2</a:t>
            </a:r>
            <a:r>
              <a:rPr lang="en-US" altLang="ja-JP" dirty="0" smtClean="0">
                <a:latin typeface="+mj-ea"/>
              </a:rPr>
              <a:t>/2</a:t>
            </a:r>
            <a:r>
              <a:rPr lang="en-US" altLang="ja-JP" dirty="0">
                <a:latin typeface="+mj-ea"/>
              </a:rPr>
              <a:t>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600200"/>
            <a:ext cx="8075240" cy="3484984"/>
          </a:xfrm>
        </p:spPr>
        <p:txBody>
          <a:bodyPr>
            <a:normAutofit/>
          </a:bodyPr>
          <a:lstStyle/>
          <a:p>
            <a:r>
              <a:rPr lang="ja-JP" altLang="en-US" sz="35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得意</a:t>
            </a:r>
            <a:r>
              <a:rPr lang="ja-JP" altLang="en-US" sz="35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不得意</a:t>
            </a:r>
            <a:r>
              <a:rPr lang="ja-JP" altLang="en-US" sz="3500" dirty="0" smtClean="0"/>
              <a:t>・</a:t>
            </a:r>
            <a:r>
              <a:rPr lang="ja-JP" altLang="en-US" sz="35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向き不向き</a:t>
            </a:r>
            <a:endParaRPr kumimoji="1" lang="en-US" altLang="ja-JP" sz="3500" dirty="0" smtClean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ja-JP" altLang="en-US" sz="3000" smtClean="0"/>
              <a:t>「作ってみる」</a:t>
            </a:r>
            <a:r>
              <a:rPr lang="ja-JP" altLang="en-US" sz="3000" dirty="0" smtClean="0"/>
              <a:t>ことでわかる</a:t>
            </a:r>
            <a:endParaRPr lang="en-US" altLang="ja-JP" sz="3000" dirty="0" smtClean="0"/>
          </a:p>
          <a:p>
            <a:r>
              <a:rPr kumimoji="1" lang="ja-JP" altLang="en-US" sz="3200" dirty="0" smtClean="0"/>
              <a:t>世に出ている「</a:t>
            </a:r>
            <a:r>
              <a:rPr kumimoji="1" lang="ja-JP" altLang="en-US" sz="35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ゲームバランス</a:t>
            </a:r>
            <a:r>
              <a:rPr kumimoji="1" lang="ja-JP" altLang="en-US" sz="3200" dirty="0" smtClean="0"/>
              <a:t>」の妙</a:t>
            </a:r>
            <a:endParaRPr kumimoji="1" lang="en-US" altLang="ja-JP" sz="3200" dirty="0" smtClean="0"/>
          </a:p>
          <a:p>
            <a:pPr lvl="1"/>
            <a:r>
              <a:rPr lang="ja-JP" altLang="en-US" sz="3000" dirty="0"/>
              <a:t>パラメータ</a:t>
            </a:r>
            <a:r>
              <a:rPr lang="ja-JP" altLang="en-US" sz="3000" dirty="0" smtClean="0"/>
              <a:t>調整</a:t>
            </a:r>
            <a:endParaRPr lang="en-US" altLang="ja-JP" sz="3000" dirty="0" smtClean="0"/>
          </a:p>
          <a:p>
            <a:pPr lvl="1"/>
            <a:r>
              <a:rPr kumimoji="1" lang="ja-JP" altLang="en-US" sz="3000" dirty="0" smtClean="0"/>
              <a:t>レベルデザイン</a:t>
            </a:r>
            <a:endParaRPr kumimoji="1" lang="en-US" altLang="ja-JP" sz="3000" dirty="0" smtClean="0"/>
          </a:p>
          <a:p>
            <a:pPr lvl="1"/>
            <a:r>
              <a:rPr lang="ja-JP" altLang="en-US" sz="3000" dirty="0" smtClean="0"/>
              <a:t>演出</a:t>
            </a:r>
            <a:r>
              <a:rPr lang="ja-JP" altLang="en-US" sz="2800" dirty="0" smtClean="0"/>
              <a:t>（</a:t>
            </a:r>
            <a:r>
              <a:rPr lang="en-US" altLang="ja-JP" sz="2800" dirty="0" smtClean="0">
                <a:latin typeface="+mn-ea"/>
              </a:rPr>
              <a:t>SE</a:t>
            </a:r>
            <a:r>
              <a:rPr lang="ja-JP" altLang="en-US" sz="2800" dirty="0" smtClean="0"/>
              <a:t>・モーション）</a:t>
            </a:r>
            <a:endParaRPr kumimoji="1" lang="en-US" altLang="ja-JP" sz="2800" dirty="0" smtClean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2020/11/12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57808" y="5445224"/>
            <a:ext cx="7560840" cy="769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sz="4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ゲームを作るのは楽しい！！</a:t>
            </a:r>
            <a:endParaRPr kumimoji="1" lang="ja-JP" altLang="en-US" sz="44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FF000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32117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220072" y="5301208"/>
            <a:ext cx="3034680" cy="1143000"/>
          </a:xfrm>
        </p:spPr>
        <p:txBody>
          <a:bodyPr/>
          <a:lstStyle/>
          <a:p>
            <a:r>
              <a:rPr kumimoji="1"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以上です</a:t>
            </a:r>
            <a:endParaRPr kumimoji="1" lang="ja-JP" altLang="en-US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26</a:t>
            </a:fld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447B9-1B61-4081-B136-D412575A435C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6671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クラス図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2020/11/12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27</a:t>
            </a:fld>
            <a:endParaRPr kumimoji="1" lang="ja-JP" altLang="en-US"/>
          </a:p>
        </p:txBody>
      </p:sp>
      <p:pic>
        <p:nvPicPr>
          <p:cNvPr id="6146" name="Picture 2" descr="C:\Users\202004game\Documents\GitHub\EverythingEater\out\plantuml\EatInclude\EatInclu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268760"/>
            <a:ext cx="7128792" cy="5505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5342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クラス図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2020/11/12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28</a:t>
            </a:fld>
            <a:endParaRPr kumimoji="1" lang="ja-JP" altLang="en-US"/>
          </a:p>
        </p:txBody>
      </p:sp>
      <p:pic>
        <p:nvPicPr>
          <p:cNvPr id="7170" name="Picture 2" descr="C:\Users\202004game\Documents\GitHub\EverythingEater\out\plantuml\GameDirector\GameDirecto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124744"/>
            <a:ext cx="6589456" cy="5503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6285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クラス図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2020/11/12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29</a:t>
            </a:fld>
            <a:endParaRPr kumimoji="1" lang="ja-JP" altLang="en-US"/>
          </a:p>
        </p:txBody>
      </p:sp>
      <p:pic>
        <p:nvPicPr>
          <p:cNvPr id="9220" name="Picture 4" descr="C:\Users\202004game\Documents\GitHub\EverythingEater\out\plantuml\ScriptableObjcts\SOspuml\SOspum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075414"/>
            <a:ext cx="7272808" cy="5590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53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38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テーマ</a:t>
            </a:r>
            <a:endParaRPr kumimoji="1" lang="en-US" altLang="ja-JP" sz="38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ja-JP" altLang="en-US" sz="3000" dirty="0"/>
              <a:t>ゲームの</a:t>
            </a:r>
            <a:r>
              <a:rPr lang="ja-JP" altLang="en-US" sz="3000" dirty="0" smtClean="0"/>
              <a:t>説明</a:t>
            </a:r>
            <a:endParaRPr lang="en-US" altLang="ja-JP" sz="3000" dirty="0" smtClean="0"/>
          </a:p>
          <a:p>
            <a:r>
              <a:rPr kumimoji="1" lang="ja-JP" altLang="en-US" sz="3200" dirty="0" smtClean="0"/>
              <a:t>独自性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こだわりのプログラム</a:t>
            </a:r>
            <a:endParaRPr lang="en-US" altLang="ja-JP" sz="3200" dirty="0" smtClean="0"/>
          </a:p>
          <a:p>
            <a:r>
              <a:rPr kumimoji="1" lang="ja-JP" altLang="en-US" sz="3200" dirty="0"/>
              <a:t>開発</a:t>
            </a:r>
            <a:r>
              <a:rPr kumimoji="1" lang="ja-JP" altLang="en-US" sz="3200" dirty="0" smtClean="0"/>
              <a:t>スケジュール</a:t>
            </a:r>
            <a:endParaRPr kumimoji="1" lang="en-US" altLang="ja-JP" sz="3200" dirty="0" smtClean="0"/>
          </a:p>
          <a:p>
            <a:r>
              <a:rPr lang="ja-JP" altLang="en-US" sz="3200" dirty="0"/>
              <a:t>使用</a:t>
            </a:r>
            <a:r>
              <a:rPr lang="ja-JP" altLang="en-US" sz="3200" dirty="0" smtClean="0"/>
              <a:t>素材・アセット</a:t>
            </a:r>
            <a:endParaRPr lang="en-US" altLang="ja-JP" sz="3200" dirty="0" smtClean="0"/>
          </a:p>
          <a:p>
            <a:r>
              <a:rPr kumimoji="1" lang="ja-JP" altLang="en-US" sz="3200" dirty="0"/>
              <a:t>まとめ</a:t>
            </a:r>
            <a:endParaRPr kumimoji="1" lang="en-US" altLang="ja-JP" sz="3200" dirty="0" smtClean="0"/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2606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クラス図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2020/11/12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30</a:t>
            </a:fld>
            <a:endParaRPr kumimoji="1" lang="ja-JP" altLang="en-US"/>
          </a:p>
        </p:txBody>
      </p:sp>
      <p:pic>
        <p:nvPicPr>
          <p:cNvPr id="8194" name="Picture 2" descr="C:\Users\202004game\Documents\GitHub\EverythingEater\out\plantuml\PlayerInclude\PlayerInclu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281" y="1628800"/>
            <a:ext cx="8784976" cy="4368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4568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クラス図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2020/11/12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31</a:t>
            </a:fld>
            <a:endParaRPr kumimoji="1" lang="ja-JP" altLang="en-US"/>
          </a:p>
        </p:txBody>
      </p:sp>
      <p:pic>
        <p:nvPicPr>
          <p:cNvPr id="10242" name="Picture 2" descr="C:\Users\202004game\Documents\GitHub\EverythingEater\out\plantuml\TimerEvent\TimerEven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1083082"/>
            <a:ext cx="5328592" cy="5621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0259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今後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ja-JP" altLang="en-US" sz="2800" dirty="0" smtClean="0">
                <a:latin typeface="+mj-ea"/>
                <a:ea typeface="+mj-ea"/>
              </a:rPr>
              <a:t>演出面の強化</a:t>
            </a:r>
            <a:r>
              <a:rPr lang="ja-JP" altLang="en-US" sz="2400" dirty="0" smtClean="0">
                <a:latin typeface="+mj-ea"/>
                <a:ea typeface="+mj-ea"/>
              </a:rPr>
              <a:t>（</a:t>
            </a:r>
            <a:r>
              <a:rPr lang="en-US" altLang="ja-JP" sz="2400" dirty="0" smtClean="0">
                <a:latin typeface="+mj-ea"/>
                <a:ea typeface="+mj-ea"/>
              </a:rPr>
              <a:t>SE,</a:t>
            </a:r>
            <a:r>
              <a:rPr lang="ja-JP" altLang="en-US" sz="2400" dirty="0" smtClean="0">
                <a:latin typeface="+mj-ea"/>
              </a:rPr>
              <a:t>アニメーション</a:t>
            </a:r>
            <a:r>
              <a:rPr lang="en-US" altLang="ja-JP" sz="2400" dirty="0" smtClean="0">
                <a:latin typeface="+mj-ea"/>
              </a:rPr>
              <a:t>,</a:t>
            </a:r>
            <a:r>
              <a:rPr lang="ja-JP" altLang="en-US" sz="2400" dirty="0" smtClean="0">
                <a:latin typeface="+mj-ea"/>
              </a:rPr>
              <a:t>エフェクト</a:t>
            </a:r>
            <a:r>
              <a:rPr lang="ja-JP" altLang="en-US" sz="2400" dirty="0" smtClean="0">
                <a:latin typeface="+mj-ea"/>
                <a:ea typeface="+mj-ea"/>
              </a:rPr>
              <a:t>）</a:t>
            </a:r>
            <a:endParaRPr lang="en-US" altLang="ja-JP" sz="2800" dirty="0" smtClean="0">
              <a:latin typeface="+mj-ea"/>
              <a:ea typeface="+mj-ea"/>
            </a:endParaRPr>
          </a:p>
          <a:p>
            <a:r>
              <a:rPr lang="ja-JP" altLang="en-US" sz="2800" dirty="0" smtClean="0">
                <a:latin typeface="+mj-ea"/>
                <a:ea typeface="+mj-ea"/>
              </a:rPr>
              <a:t>徹底した</a:t>
            </a:r>
            <a:r>
              <a:rPr lang="en-US" altLang="ja-JP" sz="2800" dirty="0" smtClean="0">
                <a:latin typeface="+mj-ea"/>
                <a:ea typeface="+mj-ea"/>
              </a:rPr>
              <a:t>BUG</a:t>
            </a:r>
            <a:r>
              <a:rPr lang="ja-JP" altLang="en-US" sz="2800" dirty="0" smtClean="0">
                <a:latin typeface="+mj-ea"/>
                <a:ea typeface="+mj-ea"/>
              </a:rPr>
              <a:t>取り</a:t>
            </a:r>
            <a:endParaRPr lang="en-US" altLang="ja-JP" sz="2800" dirty="0" smtClean="0">
              <a:latin typeface="+mj-ea"/>
              <a:ea typeface="+mj-ea"/>
            </a:endParaRPr>
          </a:p>
          <a:p>
            <a:r>
              <a:rPr kumimoji="1" lang="ja-JP" altLang="en-US" sz="2800" dirty="0" smtClean="0">
                <a:latin typeface="+mj-ea"/>
                <a:ea typeface="+mj-ea"/>
              </a:rPr>
              <a:t>プログラム</a:t>
            </a:r>
            <a:r>
              <a:rPr kumimoji="1" lang="ja-JP" altLang="en-US" sz="2800" dirty="0">
                <a:latin typeface="+mj-ea"/>
                <a:ea typeface="+mj-ea"/>
              </a:rPr>
              <a:t>設計</a:t>
            </a:r>
            <a:r>
              <a:rPr kumimoji="1" lang="ja-JP" altLang="en-US" sz="2800" dirty="0" smtClean="0">
                <a:latin typeface="+mj-ea"/>
                <a:ea typeface="+mj-ea"/>
              </a:rPr>
              <a:t>しなおし</a:t>
            </a:r>
            <a:endParaRPr kumimoji="1" lang="en-US" altLang="ja-JP" sz="2800" dirty="0" smtClean="0">
              <a:latin typeface="+mj-ea"/>
              <a:ea typeface="+mj-ea"/>
            </a:endParaRPr>
          </a:p>
          <a:p>
            <a:pPr lvl="1"/>
            <a:r>
              <a:rPr lang="en-US" altLang="ja-JP" sz="2600" dirty="0" smtClean="0">
                <a:latin typeface="+mj-ea"/>
                <a:ea typeface="+mj-ea"/>
              </a:rPr>
              <a:t>SOLID</a:t>
            </a:r>
            <a:r>
              <a:rPr lang="ja-JP" altLang="en-US" sz="2600" dirty="0" smtClean="0">
                <a:latin typeface="+mj-ea"/>
                <a:ea typeface="+mj-ea"/>
              </a:rPr>
              <a:t>原則を意識しながら</a:t>
            </a:r>
            <a:endParaRPr kumimoji="1" lang="en-US" altLang="ja-JP" sz="2600" dirty="0" smtClean="0">
              <a:latin typeface="+mj-ea"/>
              <a:ea typeface="+mj-ea"/>
            </a:endParaRPr>
          </a:p>
          <a:p>
            <a:r>
              <a:rPr lang="ja-JP" altLang="en-US" sz="2800" dirty="0" smtClean="0">
                <a:latin typeface="+mj-ea"/>
                <a:ea typeface="+mj-ea"/>
              </a:rPr>
              <a:t>ステージづくり</a:t>
            </a:r>
            <a:endParaRPr lang="en-US" altLang="ja-JP" sz="2800" dirty="0" smtClean="0">
              <a:latin typeface="+mj-ea"/>
              <a:ea typeface="+mj-ea"/>
            </a:endParaRPr>
          </a:p>
          <a:p>
            <a:pPr lvl="1"/>
            <a:r>
              <a:rPr lang="ja-JP" altLang="en-US" sz="2600" dirty="0" smtClean="0">
                <a:latin typeface="+mj-ea"/>
                <a:ea typeface="+mj-ea"/>
              </a:rPr>
              <a:t>現在チュートリアルステージ</a:t>
            </a:r>
            <a:r>
              <a:rPr lang="ja-JP" altLang="en-US" sz="2600" dirty="0">
                <a:latin typeface="+mj-ea"/>
                <a:ea typeface="+mj-ea"/>
              </a:rPr>
              <a:t>のみ</a:t>
            </a:r>
            <a:endParaRPr lang="en-US" altLang="ja-JP" sz="2600" dirty="0" smtClean="0">
              <a:latin typeface="+mj-ea"/>
              <a:ea typeface="+mj-ea"/>
            </a:endParaRPr>
          </a:p>
          <a:p>
            <a:r>
              <a:rPr kumimoji="1" lang="ja-JP" altLang="en-US" sz="2800" dirty="0">
                <a:latin typeface="+mj-ea"/>
                <a:ea typeface="+mj-ea"/>
              </a:rPr>
              <a:t>クリア</a:t>
            </a:r>
            <a:r>
              <a:rPr kumimoji="1" lang="ja-JP" altLang="en-US" sz="2800" dirty="0" smtClean="0">
                <a:latin typeface="+mj-ea"/>
                <a:ea typeface="+mj-ea"/>
              </a:rPr>
              <a:t>判定</a:t>
            </a:r>
            <a:endParaRPr kumimoji="1" lang="en-US" altLang="ja-JP" sz="2800" dirty="0" smtClean="0">
              <a:latin typeface="+mj-ea"/>
              <a:ea typeface="+mj-ea"/>
            </a:endParaRPr>
          </a:p>
          <a:p>
            <a:pPr lvl="1"/>
            <a:r>
              <a:rPr lang="ja-JP" altLang="en-US" sz="2600" dirty="0">
                <a:latin typeface="+mj-ea"/>
                <a:ea typeface="+mj-ea"/>
              </a:rPr>
              <a:t>クリア画面</a:t>
            </a:r>
            <a:r>
              <a:rPr lang="ja-JP" altLang="en-US" sz="2600" dirty="0" smtClean="0">
                <a:latin typeface="+mj-ea"/>
                <a:ea typeface="+mj-ea"/>
              </a:rPr>
              <a:t>で目標の大きさ自分の大きさから判定を行う</a:t>
            </a:r>
            <a:endParaRPr lang="en-US" altLang="ja-JP" sz="2600" dirty="0" smtClean="0">
              <a:latin typeface="+mj-ea"/>
              <a:ea typeface="+mj-ea"/>
            </a:endParaRPr>
          </a:p>
          <a:p>
            <a:pPr lvl="1"/>
            <a:r>
              <a:rPr kumimoji="1" lang="ja-JP" altLang="en-US" sz="2600" dirty="0">
                <a:latin typeface="+mj-ea"/>
                <a:ea typeface="+mj-ea"/>
              </a:rPr>
              <a:t>差の大きさ</a:t>
            </a:r>
            <a:r>
              <a:rPr kumimoji="1" lang="ja-JP" altLang="en-US" sz="2600" dirty="0" smtClean="0">
                <a:latin typeface="+mj-ea"/>
                <a:ea typeface="+mj-ea"/>
              </a:rPr>
              <a:t>でメッセージを変えたり等</a:t>
            </a:r>
            <a:endParaRPr kumimoji="1" lang="en-US" altLang="ja-JP" sz="2600" dirty="0" smtClean="0">
              <a:latin typeface="+mj-ea"/>
              <a:ea typeface="+mj-ea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2020/11/12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8963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テーマ</a:t>
            </a:r>
            <a:r>
              <a:rPr kumimoji="1"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(</a:t>
            </a:r>
            <a:r>
              <a:rPr kumimoji="1"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1/2)	</a:t>
            </a:r>
            <a:endParaRPr kumimoji="1" lang="ja-JP" altLang="en-US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2260848"/>
          </a:xfrm>
        </p:spPr>
        <p:txBody>
          <a:bodyPr>
            <a:normAutofit/>
          </a:bodyPr>
          <a:lstStyle/>
          <a:p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「あつめる」「大きくなる」は楽しい</a:t>
            </a:r>
            <a:endParaRPr lang="en-US" altLang="ja-JP" sz="28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r>
              <a:rPr kumimoji="1" lang="ja-JP" altLang="en-US" sz="28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ある</a:t>
            </a:r>
            <a:r>
              <a:rPr kumimoji="1"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程度</a:t>
            </a:r>
            <a:r>
              <a:rPr kumimoji="1" lang="ja-JP" altLang="en-US" sz="28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いい加減な</a:t>
            </a:r>
            <a:r>
              <a:rPr kumimoji="1"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ゲーム</a:t>
            </a:r>
            <a:endParaRPr kumimoji="1" lang="en-US" altLang="ja-JP" sz="28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lvl="1"/>
            <a:r>
              <a:rPr kumimoji="1"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「詰み」を許す</a:t>
            </a:r>
            <a:endParaRPr kumimoji="1"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lvl="1"/>
            <a:r>
              <a:rPr lang="ja-JP" altLang="en-US" sz="26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何でもかん</a:t>
            </a:r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でも</a:t>
            </a:r>
            <a:r>
              <a:rPr lang="ja-JP" altLang="en-US" sz="26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無茶苦茶</a:t>
            </a:r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を許す</a:t>
            </a:r>
            <a:endParaRPr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4" name="コンテンツ プレースホルダー 2"/>
          <p:cNvSpPr txBox="1">
            <a:spLocks/>
          </p:cNvSpPr>
          <p:nvPr/>
        </p:nvSpPr>
        <p:spPr>
          <a:xfrm>
            <a:off x="-33658" y="4365104"/>
            <a:ext cx="8532440" cy="2260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None/>
            </a:pPr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作りやすい</a:t>
            </a:r>
            <a:r>
              <a:rPr lang="en-US" altLang="ja-JP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2D</a:t>
            </a:r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で</a:t>
            </a:r>
            <a:endParaRPr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marL="114300" indent="0" algn="ctr">
              <a:buNone/>
            </a:pPr>
            <a:r>
              <a:rPr lang="ja-JP" altLang="en-US" sz="26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「技術ドリブン」ではなく「作りたいものドリブン」</a:t>
            </a:r>
            <a:endParaRPr lang="en-US" altLang="ja-JP" sz="26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marL="114300" indent="0" algn="ctr">
              <a:buNone/>
            </a:pPr>
            <a:r>
              <a:rPr lang="ja-JP" altLang="en-US" sz="3200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これでゲームを作ろう</a:t>
            </a:r>
            <a:endParaRPr lang="en-US" altLang="ja-JP" sz="3200" u="sng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5" name="下矢印 4"/>
          <p:cNvSpPr/>
          <p:nvPr/>
        </p:nvSpPr>
        <p:spPr>
          <a:xfrm>
            <a:off x="3116438" y="3590724"/>
            <a:ext cx="2232248" cy="6480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42FEC-AB04-4E21-976C-D25DFF6F7331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0232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テーマ</a:t>
            </a:r>
            <a:r>
              <a:rPr kumimoji="1"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(</a:t>
            </a:r>
            <a:r>
              <a:rPr kumimoji="1" lang="en-US" altLang="ja-JP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2/2)</a:t>
            </a:r>
            <a:endParaRPr kumimoji="1" lang="ja-JP" altLang="en-US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611314"/>
            <a:ext cx="7620000" cy="2249734"/>
          </a:xfrm>
        </p:spPr>
        <p:txBody>
          <a:bodyPr>
            <a:normAutofit/>
          </a:bodyPr>
          <a:lstStyle/>
          <a:p>
            <a:r>
              <a:rPr kumimoji="1"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「あつめる」や「大きくなる」</a:t>
            </a:r>
            <a:endParaRPr kumimoji="1" lang="en-US" altLang="ja-JP" sz="28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marL="411480" lvl="1" indent="0">
              <a:buNone/>
            </a:pP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→ 塊魂・</a:t>
            </a:r>
            <a:r>
              <a:rPr lang="en-US" altLang="ja-JP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Hole.io</a:t>
            </a:r>
          </a:p>
          <a:p>
            <a:r>
              <a:rPr kumimoji="1"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できなかったことができるように</a:t>
            </a:r>
            <a:endParaRPr kumimoji="1" lang="en-US" altLang="ja-JP" sz="28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r>
              <a:rPr kumimoji="1"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予想外の結果</a:t>
            </a:r>
            <a:endParaRPr kumimoji="1" lang="ja-JP" altLang="en-US" sz="2800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321" y="4515347"/>
            <a:ext cx="3960440" cy="21843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670" y="4762603"/>
            <a:ext cx="3853057" cy="18722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467544" y="3730397"/>
            <a:ext cx="7620000" cy="784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None/>
            </a:pPr>
            <a:r>
              <a:rPr lang="ja-JP" altLang="en-US" sz="4000" u="sng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楽しい・おもしろい</a:t>
            </a:r>
            <a:endParaRPr lang="ja-JP" altLang="en-US" sz="4000" u="sng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62282-8C3B-4EFB-8BFD-F63D3F3DCAE2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6492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3200" dirty="0" smtClean="0"/>
              <a:t>テーマ</a:t>
            </a:r>
            <a:endParaRPr kumimoji="1" lang="en-US" altLang="ja-JP" sz="3200" dirty="0" smtClean="0"/>
          </a:p>
          <a:p>
            <a:r>
              <a:rPr lang="ja-JP" altLang="en-US" sz="38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ゲームの</a:t>
            </a:r>
            <a:r>
              <a:rPr lang="ja-JP" altLang="en-US" sz="38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説明</a:t>
            </a:r>
            <a:endParaRPr lang="en-US" altLang="ja-JP" sz="3800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kumimoji="1" lang="ja-JP" altLang="en-US" sz="3200" dirty="0" smtClean="0"/>
              <a:t>独自性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こだわりのプログラム</a:t>
            </a:r>
            <a:endParaRPr lang="en-US" altLang="ja-JP" sz="3200" dirty="0" smtClean="0"/>
          </a:p>
          <a:p>
            <a:r>
              <a:rPr kumimoji="1" lang="ja-JP" altLang="en-US" sz="3200" dirty="0"/>
              <a:t>開発</a:t>
            </a:r>
            <a:r>
              <a:rPr kumimoji="1" lang="ja-JP" altLang="en-US" sz="3200" dirty="0" smtClean="0"/>
              <a:t>スケジュール</a:t>
            </a:r>
            <a:endParaRPr kumimoji="1" lang="en-US" altLang="ja-JP" sz="3200" dirty="0" smtClean="0"/>
          </a:p>
          <a:p>
            <a:r>
              <a:rPr lang="ja-JP" altLang="en-US" sz="3200" dirty="0"/>
              <a:t>使用</a:t>
            </a:r>
            <a:r>
              <a:rPr lang="ja-JP" altLang="en-US" sz="3200" dirty="0" smtClean="0"/>
              <a:t>素材・アセット</a:t>
            </a:r>
            <a:endParaRPr lang="en-US" altLang="ja-JP" sz="3200" dirty="0" smtClean="0"/>
          </a:p>
          <a:p>
            <a:r>
              <a:rPr kumimoji="1" lang="ja-JP" altLang="en-US" sz="3200" dirty="0"/>
              <a:t>まとめ</a:t>
            </a:r>
            <a:endParaRPr kumimoji="1" lang="en-US" altLang="ja-JP" sz="3200" dirty="0" smtClean="0"/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2606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ゲームの説明</a:t>
            </a:r>
            <a:endParaRPr kumimoji="1" lang="ja-JP" altLang="en-US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412776"/>
            <a:ext cx="7620000" cy="820688"/>
          </a:xfrm>
        </p:spPr>
        <p:txBody>
          <a:bodyPr>
            <a:noAutofit/>
          </a:bodyPr>
          <a:lstStyle/>
          <a:p>
            <a:pPr marL="114300" indent="0" algn="ctr">
              <a:buNone/>
            </a:pPr>
            <a:r>
              <a:rPr kumimoji="1" lang="en-US" altLang="ja-JP" sz="4400" dirty="0" err="1" smtClean="0">
                <a:latin typeface="Impact" panose="020B0806030902050204" pitchFamily="34" charset="0"/>
                <a:ea typeface="UD デジタル 教科書体 N-B" panose="02020700000000000000" pitchFamily="17" charset="-128"/>
              </a:rPr>
              <a:t>EverythingEater</a:t>
            </a:r>
            <a:endParaRPr kumimoji="1" lang="ja-JP" altLang="en-US" sz="4400" dirty="0">
              <a:latin typeface="Impact" panose="020B0806030902050204" pitchFamily="34" charset="0"/>
              <a:ea typeface="UD デジタル 教科書体 N-B" panose="02020700000000000000" pitchFamily="17" charset="-128"/>
            </a:endParaRPr>
          </a:p>
        </p:txBody>
      </p:sp>
      <p:sp>
        <p:nvSpPr>
          <p:cNvPr id="4" name="コンテンツ プレースホルダー 2"/>
          <p:cNvSpPr txBox="1">
            <a:spLocks/>
          </p:cNvSpPr>
          <p:nvPr/>
        </p:nvSpPr>
        <p:spPr>
          <a:xfrm>
            <a:off x="609600" y="2852936"/>
            <a:ext cx="7620000" cy="6046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ja-JP" altLang="en-US" sz="2800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5" name="コンテンツ プレースホルダー 2"/>
          <p:cNvSpPr txBox="1">
            <a:spLocks/>
          </p:cNvSpPr>
          <p:nvPr/>
        </p:nvSpPr>
        <p:spPr>
          <a:xfrm>
            <a:off x="605827" y="2399022"/>
            <a:ext cx="7620000" cy="38667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Font typeface="Arial" pitchFamily="34" charset="0"/>
              <a:buNone/>
            </a:pP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ゲームシーン上のもの「</a:t>
            </a:r>
            <a:r>
              <a:rPr lang="ja-JP" altLang="en-US" sz="2800" dirty="0" smtClean="0">
                <a:solidFill>
                  <a:srgbClr val="C00000"/>
                </a:solidFill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すべて</a:t>
            </a: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」食べられる</a:t>
            </a:r>
            <a:endParaRPr lang="en-US" altLang="ja-JP" sz="28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marL="114300" indent="0" algn="ctr">
              <a:buFont typeface="Arial" pitchFamily="34" charset="0"/>
              <a:buNone/>
            </a:pPr>
            <a:r>
              <a:rPr lang="ja-JP" altLang="en-US" sz="28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食べることで</a:t>
            </a:r>
            <a:r>
              <a:rPr lang="ja-JP" altLang="en-US" sz="2800" dirty="0">
                <a:solidFill>
                  <a:srgbClr val="C00000"/>
                </a:solidFill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大きく</a:t>
            </a:r>
            <a:r>
              <a:rPr lang="ja-JP" altLang="en-US" sz="28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なって</a:t>
            </a: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いく</a:t>
            </a:r>
            <a:endParaRPr lang="en-US" altLang="ja-JP" sz="28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marL="114300" indent="0" algn="ctr">
              <a:buFont typeface="Arial" pitchFamily="34" charset="0"/>
              <a:buNone/>
            </a:pPr>
            <a:r>
              <a:rPr lang="ja-JP" altLang="en-US" sz="2800" b="1" u="sng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時間内</a:t>
            </a:r>
            <a:r>
              <a:rPr lang="ja-JP" altLang="en-US" sz="2800" b="1" u="sng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に目標の大きさ</a:t>
            </a: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になることを目指す</a:t>
            </a:r>
            <a:endParaRPr lang="en-US" altLang="ja-JP" sz="2800" dirty="0" smtClean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  <a:p>
            <a:pPr marL="114300" indent="0" algn="ctr">
              <a:buFont typeface="Arial" pitchFamily="34" charset="0"/>
              <a:buNone/>
            </a:pP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最終的にはゲームの</a:t>
            </a:r>
            <a:r>
              <a:rPr lang="ja-JP" altLang="en-US" sz="2800" dirty="0" smtClean="0">
                <a:solidFill>
                  <a:srgbClr val="C00000"/>
                </a:solidFill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マップ</a:t>
            </a: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や</a:t>
            </a:r>
            <a:r>
              <a:rPr lang="ja-JP" altLang="en-US" sz="2800" dirty="0" smtClean="0">
                <a:solidFill>
                  <a:srgbClr val="C00000"/>
                </a:solidFill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壁</a:t>
            </a:r>
            <a:r>
              <a:rPr lang="ja-JP" altLang="en-US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まで</a:t>
            </a:r>
            <a:r>
              <a:rPr lang="en-US" altLang="ja-JP" sz="2800" dirty="0" smtClean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……</a:t>
            </a:r>
            <a:endParaRPr lang="ja-JP" altLang="en-US" sz="2800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7</a:t>
            </a:fld>
            <a:endParaRPr kumimoji="1" lang="ja-JP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4581128"/>
            <a:ext cx="3683218" cy="20608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434" y="4621621"/>
            <a:ext cx="3606393" cy="19798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290D6-EB20-48B1-8418-C44D2B1D89A1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5833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ゲーム</a:t>
            </a:r>
            <a:r>
              <a:rPr lang="ja-JP" altLang="en-US" dirty="0"/>
              <a:t>サンプル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2B0C-3725-45F1-857A-969596259A8B}" type="datetime1">
              <a:rPr kumimoji="1" lang="ja-JP" altLang="en-US" smtClean="0"/>
              <a:t>2020/11/12</a:t>
            </a:fld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8</a:t>
            </a:fld>
            <a:endParaRPr kumimoji="1" lang="ja-JP" altLang="en-US"/>
          </a:p>
        </p:txBody>
      </p:sp>
      <p:pic>
        <p:nvPicPr>
          <p:cNvPr id="7" name="EverythingEaterGameDEMOConvert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520" y="1519713"/>
            <a:ext cx="8028634" cy="453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070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3400" dirty="0" smtClean="0"/>
              <a:t>テーマ</a:t>
            </a:r>
            <a:endParaRPr kumimoji="1" lang="en-US" altLang="ja-JP" sz="3400" dirty="0" smtClean="0"/>
          </a:p>
          <a:p>
            <a:r>
              <a:rPr lang="ja-JP" altLang="en-US" sz="3400" dirty="0"/>
              <a:t>ゲームの</a:t>
            </a:r>
            <a:r>
              <a:rPr lang="ja-JP" altLang="en-US" sz="3400" dirty="0" smtClean="0"/>
              <a:t>説明</a:t>
            </a:r>
            <a:endParaRPr lang="en-US" altLang="ja-JP" sz="3400" dirty="0" smtClean="0"/>
          </a:p>
          <a:p>
            <a:r>
              <a:rPr kumimoji="1" lang="ja-JP" altLang="en-US" sz="40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独自性</a:t>
            </a:r>
            <a:endParaRPr kumimoji="1" lang="en-US" altLang="ja-JP" sz="4000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ja-JP" altLang="en-US" sz="3200" dirty="0" smtClean="0"/>
              <a:t>こだわりのプログラム</a:t>
            </a:r>
            <a:endParaRPr lang="en-US" altLang="ja-JP" sz="3200" dirty="0" smtClean="0"/>
          </a:p>
          <a:p>
            <a:r>
              <a:rPr kumimoji="1" lang="ja-JP" altLang="en-US" sz="3200" dirty="0"/>
              <a:t>開発</a:t>
            </a:r>
            <a:r>
              <a:rPr kumimoji="1" lang="ja-JP" altLang="en-US" sz="3200" dirty="0" smtClean="0"/>
              <a:t>スケジュール</a:t>
            </a:r>
            <a:endParaRPr kumimoji="1" lang="en-US" altLang="ja-JP" sz="3200" dirty="0" smtClean="0"/>
          </a:p>
          <a:p>
            <a:r>
              <a:rPr lang="ja-JP" altLang="en-US" sz="3200" dirty="0"/>
              <a:t>使用</a:t>
            </a:r>
            <a:r>
              <a:rPr lang="ja-JP" altLang="en-US" sz="3200" dirty="0" smtClean="0"/>
              <a:t>素材・アセット</a:t>
            </a:r>
            <a:endParaRPr lang="en-US" altLang="ja-JP" sz="3200" dirty="0" smtClean="0"/>
          </a:p>
          <a:p>
            <a:r>
              <a:rPr kumimoji="1" lang="ja-JP" altLang="en-US" sz="3200" dirty="0"/>
              <a:t>まとめ</a:t>
            </a:r>
            <a:endParaRPr kumimoji="1" lang="en-US" altLang="ja-JP" sz="3200" dirty="0" smtClean="0"/>
          </a:p>
          <a:p>
            <a:pPr lvl="1"/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564B1-5F3B-493A-A9F2-2B8806B49C97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77B0-E640-4BB1-8DA1-025E1DEEAD3F}" type="datetime1">
              <a:rPr kumimoji="1" lang="ja-JP" altLang="en-US" smtClean="0"/>
              <a:t>2020/11/12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3086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ナチュラル">
  <a:themeElements>
    <a:clrScheme name="ナチュラル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ユーザー定義 1">
      <a:majorFont>
        <a:latin typeface="Cambria"/>
        <a:ea typeface="UD デジタル 教科書体 N-B"/>
        <a:cs typeface=""/>
      </a:majorFont>
      <a:minorFont>
        <a:latin typeface="Calibri"/>
        <a:ea typeface="UD デジタル 教科書体 N-B"/>
        <a:cs typeface=""/>
      </a:minorFont>
    </a:fontScheme>
    <a:fmtScheme name="ナチュラル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628</TotalTime>
  <Words>828</Words>
  <Application>Microsoft Office PowerPoint</Application>
  <PresentationFormat>画面に合わせる (4:3)</PresentationFormat>
  <Paragraphs>269</Paragraphs>
  <Slides>32</Slides>
  <Notes>8</Notes>
  <HiddenSlides>0</HiddenSlides>
  <MMClips>4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32</vt:i4>
      </vt:variant>
    </vt:vector>
  </HeadingPairs>
  <TitlesOfParts>
    <vt:vector size="33" baseType="lpstr">
      <vt:lpstr>ナチュラル</vt:lpstr>
      <vt:lpstr>EverythingEater</vt:lpstr>
      <vt:lpstr>目次</vt:lpstr>
      <vt:lpstr>目次</vt:lpstr>
      <vt:lpstr>テーマ(1/2) </vt:lpstr>
      <vt:lpstr>テーマ(2/2)</vt:lpstr>
      <vt:lpstr>目次</vt:lpstr>
      <vt:lpstr>ゲームの説明</vt:lpstr>
      <vt:lpstr>ゲームサンプル</vt:lpstr>
      <vt:lpstr>目次</vt:lpstr>
      <vt:lpstr>独自性（1/3） </vt:lpstr>
      <vt:lpstr>独自性 （2/3）</vt:lpstr>
      <vt:lpstr>独自性（3/3）  </vt:lpstr>
      <vt:lpstr>目次</vt:lpstr>
      <vt:lpstr>こだわりのプログラム(1/3)</vt:lpstr>
      <vt:lpstr>こだわりのプログラム(2/3)</vt:lpstr>
      <vt:lpstr>こだわりのプログラム(3/3)</vt:lpstr>
      <vt:lpstr>目次</vt:lpstr>
      <vt:lpstr>開発スケジュール(1/2)</vt:lpstr>
      <vt:lpstr>開発スケジュール(2/2)</vt:lpstr>
      <vt:lpstr>目次</vt:lpstr>
      <vt:lpstr>使用アセット</vt:lpstr>
      <vt:lpstr>目次</vt:lpstr>
      <vt:lpstr>まとめ・苦労したこと</vt:lpstr>
      <vt:lpstr>まとめ(1/2)</vt:lpstr>
      <vt:lpstr>まとめ(2/2)</vt:lpstr>
      <vt:lpstr>以上です</vt:lpstr>
      <vt:lpstr>クラス図</vt:lpstr>
      <vt:lpstr>クラス図</vt:lpstr>
      <vt:lpstr>クラス図</vt:lpstr>
      <vt:lpstr>クラス図</vt:lpstr>
      <vt:lpstr>クラス図</vt:lpstr>
      <vt:lpstr>今後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EverythingEater</dc:title>
  <dc:creator>202004game</dc:creator>
  <cp:lastModifiedBy>202004game</cp:lastModifiedBy>
  <cp:revision>78</cp:revision>
  <dcterms:created xsi:type="dcterms:W3CDTF">2020-11-07T06:41:39Z</dcterms:created>
  <dcterms:modified xsi:type="dcterms:W3CDTF">2020-11-12T10:26:30Z</dcterms:modified>
</cp:coreProperties>
</file>

<file path=docProps/thumbnail.jpeg>
</file>